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8" r:id="rId20"/>
    <p:sldId id="282" r:id="rId21"/>
    <p:sldId id="279" r:id="rId22"/>
    <p:sldId id="280" r:id="rId23"/>
    <p:sldId id="281"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73DBD-BB9E-4C8A-930E-B593B5951F24}" v="92" dt="2020-06-06T16:33:28.423"/>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7" d="100"/>
          <a:sy n="77" d="100"/>
        </p:scale>
        <p:origin x="2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Jmi1MNnFbow"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32947"/>
          </a:xfrm>
        </p:spPr>
        <p:txBody>
          <a:bodyPr/>
          <a:lstStyle/>
          <a:p>
            <a:r>
              <a:rPr lang="en-US" dirty="0">
                <a:cs typeface="Calibri Light"/>
              </a:rPr>
              <a:t>CARSTVO INKA</a:t>
            </a:r>
            <a:endParaRPr lang="en-US" dirty="0"/>
          </a:p>
        </p:txBody>
      </p:sp>
      <p:sp>
        <p:nvSpPr>
          <p:cNvPr id="3" name="Subtitle 2"/>
          <p:cNvSpPr>
            <a:spLocks noGrp="1"/>
          </p:cNvSpPr>
          <p:nvPr>
            <p:ph type="subTitle" idx="1"/>
          </p:nvPr>
        </p:nvSpPr>
        <p:spPr>
          <a:xfrm>
            <a:off x="1524000" y="2555309"/>
            <a:ext cx="9144000" cy="3306872"/>
          </a:xfrm>
        </p:spPr>
        <p:txBody>
          <a:bodyPr vert="horz" lIns="91440" tIns="45720" rIns="91440" bIns="45720" rtlCol="0" anchor="t">
            <a:normAutofit lnSpcReduction="10000"/>
          </a:bodyPr>
          <a:lstStyle/>
          <a:p>
            <a:r>
              <a:rPr lang="en-US" sz="3200" dirty="0">
                <a:cs typeface="Calibri"/>
              </a:rPr>
              <a:t>TAHUANTINSUYU</a:t>
            </a:r>
            <a:endParaRPr lang="hr-HR" sz="3200" dirty="0">
              <a:cs typeface="Calibri"/>
            </a:endParaRPr>
          </a:p>
          <a:p>
            <a:endParaRPr lang="hr-HR" sz="3200" dirty="0">
              <a:cs typeface="Calibri"/>
            </a:endParaRPr>
          </a:p>
          <a:p>
            <a:endParaRPr lang="hr-HR" sz="3200" dirty="0">
              <a:cs typeface="Calibri"/>
            </a:endParaRPr>
          </a:p>
          <a:p>
            <a:endParaRPr lang="hr-HR" sz="3200" dirty="0">
              <a:cs typeface="Calibri"/>
            </a:endParaRPr>
          </a:p>
          <a:p>
            <a:endParaRPr lang="hr-HR" sz="3200" dirty="0">
              <a:cs typeface="Calibri"/>
            </a:endParaRPr>
          </a:p>
          <a:p>
            <a:r>
              <a:rPr lang="hr-HR" sz="3200" dirty="0">
                <a:cs typeface="Calibri"/>
              </a:rPr>
              <a:t>Karla Soraya Lerzundi Vagner, 6.b</a:t>
            </a:r>
          </a:p>
        </p:txBody>
      </p:sp>
      <p:pic>
        <p:nvPicPr>
          <p:cNvPr id="4" name="Picture 4" descr="A close up of a logo&#10;&#10;Description generated with very high confidence">
            <a:extLst>
              <a:ext uri="{FF2B5EF4-FFF2-40B4-BE49-F238E27FC236}">
                <a16:creationId xmlns:a16="http://schemas.microsoft.com/office/drawing/2014/main" id="{48DF5485-1E28-46BE-952B-B71E39F84878}"/>
              </a:ext>
            </a:extLst>
          </p:cNvPr>
          <p:cNvPicPr>
            <a:picLocks noChangeAspect="1"/>
          </p:cNvPicPr>
          <p:nvPr/>
        </p:nvPicPr>
        <p:blipFill>
          <a:blip r:embed="rId2"/>
          <a:stretch>
            <a:fillRect/>
          </a:stretch>
        </p:blipFill>
        <p:spPr>
          <a:xfrm>
            <a:off x="4724400" y="3155212"/>
            <a:ext cx="2743200" cy="152197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BD53-7F3A-40F1-B3D0-87AB86958D47}"/>
              </a:ext>
            </a:extLst>
          </p:cNvPr>
          <p:cNvSpPr>
            <a:spLocks noGrp="1"/>
          </p:cNvSpPr>
          <p:nvPr>
            <p:ph type="title"/>
          </p:nvPr>
        </p:nvSpPr>
        <p:spPr>
          <a:xfrm>
            <a:off x="838200" y="365125"/>
            <a:ext cx="10515600" cy="613471"/>
          </a:xfrm>
        </p:spPr>
        <p:txBody>
          <a:bodyPr>
            <a:normAutofit/>
          </a:bodyPr>
          <a:lstStyle/>
          <a:p>
            <a:r>
              <a:rPr lang="en-US" sz="3600" dirty="0">
                <a:cs typeface="Calibri Light"/>
              </a:rPr>
              <a:t>Gospodarstvo</a:t>
            </a:r>
            <a:endParaRPr lang="en-US" sz="3600" dirty="0"/>
          </a:p>
        </p:txBody>
      </p:sp>
      <p:sp>
        <p:nvSpPr>
          <p:cNvPr id="3" name="Content Placeholder 2">
            <a:extLst>
              <a:ext uri="{FF2B5EF4-FFF2-40B4-BE49-F238E27FC236}">
                <a16:creationId xmlns:a16="http://schemas.microsoft.com/office/drawing/2014/main" id="{05CDA575-1F52-44F5-97EB-E3A566992BCD}"/>
              </a:ext>
            </a:extLst>
          </p:cNvPr>
          <p:cNvSpPr>
            <a:spLocks noGrp="1"/>
          </p:cNvSpPr>
          <p:nvPr>
            <p:ph idx="1"/>
          </p:nvPr>
        </p:nvSpPr>
        <p:spPr>
          <a:xfrm>
            <a:off x="952500" y="978596"/>
            <a:ext cx="10401300" cy="5514279"/>
          </a:xfrm>
        </p:spPr>
        <p:txBody>
          <a:bodyPr vert="horz" lIns="91440" tIns="45720" rIns="91440" bIns="45720" rtlCol="0" anchor="t">
            <a:normAutofit/>
          </a:bodyPr>
          <a:lstStyle/>
          <a:p>
            <a:pPr marL="0" indent="0">
              <a:buNone/>
            </a:pPr>
            <a:r>
              <a:rPr lang="en-US" sz="2000" dirty="0">
                <a:cs typeface="Calibri" panose="020F0502020204030204"/>
              </a:rPr>
              <a:t>Inke nisu poznavale novac. Glavna privredna djelatnost bila je zemljoradnja, a glavne poljoprivredne kulture bile su kukuruz I krumpir. Uzgajani su još i koka, quinoa, bundeva, bob, pamuk, banane I dr.</a:t>
            </a:r>
            <a:r>
              <a:rPr lang="hr-HR" sz="2000" dirty="0">
                <a:cs typeface="Calibri" panose="020F0502020204030204"/>
              </a:rPr>
              <a:t> </a:t>
            </a:r>
            <a:r>
              <a:rPr lang="en-US" sz="2000" dirty="0" err="1">
                <a:cs typeface="Calibri" panose="020F0502020204030204"/>
              </a:rPr>
              <a:t>Kukuruz</a:t>
            </a:r>
            <a:r>
              <a:rPr lang="en-US" sz="2000" dirty="0">
                <a:cs typeface="Calibri" panose="020F0502020204030204"/>
              </a:rPr>
              <a:t> je bio plemenita i sveta biljka Carstva. Njegova sadnja I berba obilježavane su ceremonijama I obrednim ritualima. Prema mitologiji, prva Coya (sestra i žena prvog Inke, Manca Capaca), donijela je kukuruzne klipove iz pećine Pacaritambo, svetog mjesta iz kojeg su izašli osnivači dinastije. </a:t>
            </a:r>
            <a:r>
              <a:rPr lang="en-US" sz="2000" dirty="0" err="1">
                <a:cs typeface="Calibri" panose="020F0502020204030204"/>
              </a:rPr>
              <a:t>Krumpir</a:t>
            </a:r>
            <a:r>
              <a:rPr lang="en-US" sz="2000" dirty="0">
                <a:cs typeface="Calibri" panose="020F0502020204030204"/>
              </a:rPr>
              <a:t> je dobro uspijevao na velikim visinama, čak iznad 4.000 m. Oštre razlike između noćnih hladnoća I tropskog sunca danju, uzrokovale su proces dehidracije, a krumpir dobiven na taj način zove se chuno. Ovakvo konzerviranje koristi se I danas. </a:t>
            </a:r>
          </a:p>
          <a:p>
            <a:pPr marL="0" indent="0">
              <a:buNone/>
            </a:pPr>
            <a:r>
              <a:rPr lang="en-US" sz="2000" dirty="0">
                <a:cs typeface="Calibri" panose="020F0502020204030204"/>
              </a:rPr>
              <a:t>Koka je bil uzgajana I prije doba Inka. Ali tek je u njihovo vrijeme dobila mistično značenje kao "božanska biljka". Samo su je članovi Inkine obitelji I plemstva imali pravo žvakati. Esencija dobivena žvakanjem kokinih osušenih tova uklanja osjećaj gladi i umora. Upotrebaljavana je i pri žrtvovanjima, kao sredstvo za proricanje budućnosti I pri liječenju raznih bolesti te pri balzamiranju tijela.</a:t>
            </a:r>
          </a:p>
        </p:txBody>
      </p:sp>
      <p:pic>
        <p:nvPicPr>
          <p:cNvPr id="6146" name="Picture 2" descr="EL MAÍZ ES PERUANO “ORIGEN Y EVOLUCIÓN DEL MAIZ EN LOS ANDES ...">
            <a:extLst>
              <a:ext uri="{FF2B5EF4-FFF2-40B4-BE49-F238E27FC236}">
                <a16:creationId xmlns:a16="http://schemas.microsoft.com/office/drawing/2014/main" id="{8BEA1B71-D498-466E-B785-AA096588E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60" y="4691921"/>
            <a:ext cx="2647560" cy="16397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Qué tiene la papa peruana que supera a la patata común?">
            <a:extLst>
              <a:ext uri="{FF2B5EF4-FFF2-40B4-BE49-F238E27FC236}">
                <a16:creationId xmlns:a16="http://schemas.microsoft.com/office/drawing/2014/main" id="{6FAD34BE-78C1-4DE6-970E-DEEBF1E41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507" y="4691921"/>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7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39DE-8DA9-4169-A188-E7D4A7B5A55F}"/>
              </a:ext>
            </a:extLst>
          </p:cNvPr>
          <p:cNvSpPr>
            <a:spLocks noGrp="1"/>
          </p:cNvSpPr>
          <p:nvPr>
            <p:ph type="title"/>
          </p:nvPr>
        </p:nvSpPr>
        <p:spPr>
          <a:xfrm>
            <a:off x="838200" y="365126"/>
            <a:ext cx="10515600" cy="444344"/>
          </a:xfrm>
        </p:spPr>
        <p:txBody>
          <a:bodyPr>
            <a:normAutofit/>
          </a:bodyPr>
          <a:lstStyle/>
          <a:p>
            <a:endParaRPr lang="en-US" sz="2400" dirty="0"/>
          </a:p>
        </p:txBody>
      </p:sp>
      <p:sp>
        <p:nvSpPr>
          <p:cNvPr id="3" name="Content Placeholder 2">
            <a:extLst>
              <a:ext uri="{FF2B5EF4-FFF2-40B4-BE49-F238E27FC236}">
                <a16:creationId xmlns:a16="http://schemas.microsoft.com/office/drawing/2014/main" id="{527DE878-61A7-43F3-99B8-483620823701}"/>
              </a:ext>
            </a:extLst>
          </p:cNvPr>
          <p:cNvSpPr>
            <a:spLocks noGrp="1"/>
          </p:cNvSpPr>
          <p:nvPr>
            <p:ph idx="1"/>
          </p:nvPr>
        </p:nvSpPr>
        <p:spPr>
          <a:xfrm>
            <a:off x="838200" y="974361"/>
            <a:ext cx="10515600" cy="4646950"/>
          </a:xfrm>
        </p:spPr>
        <p:txBody>
          <a:bodyPr>
            <a:normAutofit/>
          </a:bodyPr>
          <a:lstStyle/>
          <a:p>
            <a:pPr marL="0" indent="0">
              <a:buNone/>
            </a:pPr>
            <a:r>
              <a:rPr lang="en-US" sz="2000" dirty="0">
                <a:cs typeface="Calibri Light"/>
              </a:rPr>
              <a:t>Inke su imali pet vrsta domaćih životinja: ljamu, alpaku, psa, zamorca I neku vrstu ptice, tzv. </a:t>
            </a:r>
            <a:r>
              <a:rPr lang="hr-HR" sz="2000" dirty="0">
                <a:cs typeface="Calibri Light"/>
              </a:rPr>
              <a:t>bizamsku patku. Ljama je opskrbljivala ljude vunom i kožom. Time je za pojedinca i za državu postala glavnim izborom bogatstva. Nisu je jahali ni muzli ni koristili kao tegleću životinju.  Tek kad su Španjolci uvezli krave, običaj mužnje proširio se na ljamu u alpaku. </a:t>
            </a:r>
            <a:r>
              <a:rPr lang="hr-HR" sz="2000" dirty="0">
                <a:latin typeface="+mj-lt"/>
              </a:rPr>
              <a:t>Izbjegavali su jesti ljamino meso, a žrtvovali su je za vrijeme religioznih ceremonija.</a:t>
            </a:r>
          </a:p>
          <a:p>
            <a:pPr marL="0" indent="0">
              <a:buNone/>
            </a:pPr>
            <a:r>
              <a:rPr lang="hr-HR" sz="2000" dirty="0">
                <a:latin typeface="+mj-lt"/>
              </a:rPr>
              <a:t>Alpaka je bila izvorom najfinije vune i nju su redovito </a:t>
            </a:r>
            <a:r>
              <a:rPr lang="hr-HR" sz="2000" dirty="0" err="1">
                <a:latin typeface="+mj-lt"/>
              </a:rPr>
              <a:t>strizali</a:t>
            </a:r>
            <a:r>
              <a:rPr lang="hr-HR" sz="2000" dirty="0">
                <a:latin typeface="+mj-lt"/>
              </a:rPr>
              <a:t>. Isključivo za hranu služila je bizamska patka. Njeno meso se sušilo i mrvilo i prah i </a:t>
            </a:r>
            <a:r>
              <a:rPr lang="hr-HR" sz="2000" i="1" dirty="0">
                <a:latin typeface="+mj-lt"/>
              </a:rPr>
              <a:t>bilo je tako ugodna mirisa da je Pizarro ovaj puder upotrebljavao kao kozmetičko sredstvo </a:t>
            </a:r>
            <a:r>
              <a:rPr lang="hr-HR" sz="2000" dirty="0">
                <a:latin typeface="+mj-lt"/>
              </a:rPr>
              <a:t>(izvor: Mitologija i </a:t>
            </a:r>
            <a:r>
              <a:rPr lang="hr-HR" sz="2000" dirty="0" err="1">
                <a:latin typeface="+mj-lt"/>
              </a:rPr>
              <a:t>relgija</a:t>
            </a:r>
            <a:r>
              <a:rPr lang="hr-HR" sz="2000" dirty="0">
                <a:latin typeface="+mj-lt"/>
              </a:rPr>
              <a:t> Inka).</a:t>
            </a:r>
          </a:p>
        </p:txBody>
      </p:sp>
      <p:pic>
        <p:nvPicPr>
          <p:cNvPr id="4098" name="Picture 2" descr="Llama - Wikipedia">
            <a:extLst>
              <a:ext uri="{FF2B5EF4-FFF2-40B4-BE49-F238E27FC236}">
                <a16:creationId xmlns:a16="http://schemas.microsoft.com/office/drawing/2014/main" id="{88102059-300E-47E1-AB95-E3C4647D9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09" y="36817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1 things you didn't know about alpacas | MNN - Mother Nature Network">
            <a:extLst>
              <a:ext uri="{FF2B5EF4-FFF2-40B4-BE49-F238E27FC236}">
                <a16:creationId xmlns:a16="http://schemas.microsoft.com/office/drawing/2014/main" id="{B5E5EF9C-F49B-4D64-913D-7945E0F01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285" y="368172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2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13F708A3-C613-41F7-9F35-765C85598DF4}"/>
              </a:ext>
            </a:extLst>
          </p:cNvPr>
          <p:cNvSpPr>
            <a:spLocks noGrp="1"/>
          </p:cNvSpPr>
          <p:nvPr>
            <p:ph type="title"/>
          </p:nvPr>
        </p:nvSpPr>
        <p:spPr>
          <a:xfrm>
            <a:off x="838200" y="460702"/>
            <a:ext cx="10515600" cy="474759"/>
          </a:xfrm>
        </p:spPr>
        <p:txBody>
          <a:bodyPr>
            <a:normAutofit fontScale="90000"/>
          </a:bodyPr>
          <a:lstStyle/>
          <a:p>
            <a:endParaRPr lang="sr-Latn-RS" dirty="0"/>
          </a:p>
        </p:txBody>
      </p:sp>
      <p:sp>
        <p:nvSpPr>
          <p:cNvPr id="5" name="Rezervirano mjesto sadržaja 4">
            <a:extLst>
              <a:ext uri="{FF2B5EF4-FFF2-40B4-BE49-F238E27FC236}">
                <a16:creationId xmlns:a16="http://schemas.microsoft.com/office/drawing/2014/main" id="{E2001C11-4924-4D34-8F06-B36FB482B1AA}"/>
              </a:ext>
            </a:extLst>
          </p:cNvPr>
          <p:cNvSpPr>
            <a:spLocks noGrp="1"/>
          </p:cNvSpPr>
          <p:nvPr>
            <p:ph idx="1"/>
          </p:nvPr>
        </p:nvSpPr>
        <p:spPr>
          <a:xfrm>
            <a:off x="838200" y="1189887"/>
            <a:ext cx="10515600" cy="5302986"/>
          </a:xfrm>
        </p:spPr>
        <p:txBody>
          <a:bodyPr/>
          <a:lstStyle/>
          <a:p>
            <a:pPr marL="0" indent="0">
              <a:buNone/>
            </a:pPr>
            <a:r>
              <a:rPr lang="hr-HR" sz="2000" dirty="0"/>
              <a:t>U državi </a:t>
            </a:r>
            <a:r>
              <a:rPr lang="hr-HR" sz="2000" dirty="0" err="1"/>
              <a:t>Tahuantinsuyu</a:t>
            </a:r>
            <a:r>
              <a:rPr lang="hr-HR" sz="2000" dirty="0"/>
              <a:t> posebno su visok nivo dosegli keramika, tkanje i bojanje tkanina. Tkane su raznovrsne tkanine, od debelih i čupavih tipa baršuna do lakih i prozračnih poput gaze. Sposobnost pronalaženja ogromnog broja nijansi i njihovo skladno slaganje činilo je jednu cijelu granu zanatske umjetnosti. </a:t>
            </a:r>
          </a:p>
          <a:p>
            <a:pPr marL="0" indent="0">
              <a:buNone/>
            </a:pPr>
            <a:r>
              <a:rPr lang="hr-HR" sz="2000" dirty="0"/>
              <a:t>Velika postignuća Inke su dosegli u obradi zlata, srebra, bakra, olova </a:t>
            </a:r>
          </a:p>
          <a:p>
            <a:pPr marL="0" indent="0">
              <a:buNone/>
            </a:pPr>
            <a:r>
              <a:rPr lang="hr-HR" sz="2000" dirty="0"/>
              <a:t>i bronce. Keramika se odlikovala neobičnim </a:t>
            </a:r>
          </a:p>
          <a:p>
            <a:pPr marL="0" indent="0">
              <a:buNone/>
            </a:pPr>
            <a:r>
              <a:rPr lang="hr-HR" sz="2000" dirty="0"/>
              <a:t>bogatstvom oblika.</a:t>
            </a:r>
          </a:p>
          <a:p>
            <a:pPr marL="0" indent="0">
              <a:buNone/>
            </a:pPr>
            <a:endParaRPr lang="sr-Latn-RS" dirty="0"/>
          </a:p>
        </p:txBody>
      </p:sp>
      <p:pic>
        <p:nvPicPr>
          <p:cNvPr id="6" name="Slika 5">
            <a:extLst>
              <a:ext uri="{FF2B5EF4-FFF2-40B4-BE49-F238E27FC236}">
                <a16:creationId xmlns:a16="http://schemas.microsoft.com/office/drawing/2014/main" id="{BDD03E5A-9E57-4EAD-87BC-6054A34B6923}"/>
              </a:ext>
            </a:extLst>
          </p:cNvPr>
          <p:cNvPicPr>
            <a:picLocks noChangeAspect="1"/>
          </p:cNvPicPr>
          <p:nvPr/>
        </p:nvPicPr>
        <p:blipFill>
          <a:blip r:embed="rId2"/>
          <a:stretch>
            <a:fillRect/>
          </a:stretch>
        </p:blipFill>
        <p:spPr>
          <a:xfrm>
            <a:off x="3507288" y="3788101"/>
            <a:ext cx="2495550" cy="1828800"/>
          </a:xfrm>
          <a:prstGeom prst="rect">
            <a:avLst/>
          </a:prstGeom>
        </p:spPr>
      </p:pic>
      <p:pic>
        <p:nvPicPr>
          <p:cNvPr id="7" name="Slika 6">
            <a:extLst>
              <a:ext uri="{FF2B5EF4-FFF2-40B4-BE49-F238E27FC236}">
                <a16:creationId xmlns:a16="http://schemas.microsoft.com/office/drawing/2014/main" id="{90677EC1-9E62-4BB5-B8A0-C13BD7AF96F5}"/>
              </a:ext>
            </a:extLst>
          </p:cNvPr>
          <p:cNvPicPr>
            <a:picLocks noChangeAspect="1"/>
          </p:cNvPicPr>
          <p:nvPr/>
        </p:nvPicPr>
        <p:blipFill>
          <a:blip r:embed="rId3"/>
          <a:stretch>
            <a:fillRect/>
          </a:stretch>
        </p:blipFill>
        <p:spPr>
          <a:xfrm>
            <a:off x="885455" y="4083213"/>
            <a:ext cx="2143125" cy="2143125"/>
          </a:xfrm>
          <a:prstGeom prst="rect">
            <a:avLst/>
          </a:prstGeom>
        </p:spPr>
      </p:pic>
      <p:pic>
        <p:nvPicPr>
          <p:cNvPr id="9" name="Picture 2" descr="Figurinas de oro incaico. | La metalurgia en el Imperio Inca… | Flickr">
            <a:extLst>
              <a:ext uri="{FF2B5EF4-FFF2-40B4-BE49-F238E27FC236}">
                <a16:creationId xmlns:a16="http://schemas.microsoft.com/office/drawing/2014/main" id="{19205129-6B0F-456F-A69D-403385D41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842" y="2854488"/>
            <a:ext cx="18573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FCE602E-7B90-4E4A-9AEC-CEB7CEDE7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925" y="2447825"/>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nufactura Incaica">
            <a:extLst>
              <a:ext uri="{FF2B5EF4-FFF2-40B4-BE49-F238E27FC236}">
                <a16:creationId xmlns:a16="http://schemas.microsoft.com/office/drawing/2014/main" id="{C6EA410B-99C3-4652-9CF3-323128518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8527" y="4470349"/>
            <a:ext cx="18478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3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93B56A-96E2-4FDC-8434-5EE4DA327EE5}"/>
              </a:ext>
            </a:extLst>
          </p:cNvPr>
          <p:cNvSpPr>
            <a:spLocks noGrp="1"/>
          </p:cNvSpPr>
          <p:nvPr>
            <p:ph type="title"/>
          </p:nvPr>
        </p:nvSpPr>
        <p:spPr>
          <a:xfrm>
            <a:off x="838200" y="365126"/>
            <a:ext cx="10515600" cy="849078"/>
          </a:xfrm>
        </p:spPr>
        <p:txBody>
          <a:bodyPr/>
          <a:lstStyle/>
          <a:p>
            <a:r>
              <a:rPr lang="hr-HR" dirty="0"/>
              <a:t>Graditeljstvo</a:t>
            </a:r>
          </a:p>
        </p:txBody>
      </p:sp>
      <p:sp>
        <p:nvSpPr>
          <p:cNvPr id="3" name="Rezervirano mjesto sadržaja 2">
            <a:extLst>
              <a:ext uri="{FF2B5EF4-FFF2-40B4-BE49-F238E27FC236}">
                <a16:creationId xmlns:a16="http://schemas.microsoft.com/office/drawing/2014/main" id="{3CA2183F-5FB0-4988-BEB6-0E779F348261}"/>
              </a:ext>
            </a:extLst>
          </p:cNvPr>
          <p:cNvSpPr>
            <a:spLocks noGrp="1"/>
          </p:cNvSpPr>
          <p:nvPr>
            <p:ph idx="1"/>
          </p:nvPr>
        </p:nvSpPr>
        <p:spPr>
          <a:xfrm>
            <a:off x="838200" y="1214204"/>
            <a:ext cx="10515600" cy="5112661"/>
          </a:xfrm>
        </p:spPr>
        <p:txBody>
          <a:bodyPr>
            <a:normAutofit/>
          </a:bodyPr>
          <a:lstStyle/>
          <a:p>
            <a:pPr marL="0" indent="0">
              <a:buNone/>
            </a:pPr>
            <a:endParaRPr lang="hr-HR" sz="2000" dirty="0"/>
          </a:p>
          <a:p>
            <a:pPr marL="0" indent="0">
              <a:buNone/>
            </a:pPr>
            <a:r>
              <a:rPr lang="hr-HR" sz="2000" dirty="0"/>
              <a:t>Najveći gospodarski domet Inke su dosegli u graditeljstvu. Monumentalne građevine Inka izvana uglavnom nemaju nikakvih ornamenata, no unutrašnjost im je bila ukrašena dragocjenim tkaninama, srebrom i zlatom. Njihovi zidovi su bili sastavljeni od ogromnih četvrtastih kamenih blokova, teških i po nekoliko tona, a tako su pažljivo postavljeni jedan uz drugoga da se između njih ne bi mogla provući ni igla. Teško je zamisliti kako su </a:t>
            </a:r>
            <a:r>
              <a:rPr lang="hr-HR" sz="2000" dirty="0" err="1"/>
              <a:t>inkajski</a:t>
            </a:r>
            <a:r>
              <a:rPr lang="hr-HR" sz="2000" dirty="0"/>
              <a:t> graditelji (</a:t>
            </a:r>
            <a:r>
              <a:rPr lang="hr-HR" sz="2000" i="1" dirty="0" err="1"/>
              <a:t>amante</a:t>
            </a:r>
            <a:r>
              <a:rPr lang="hr-HR" sz="2000" dirty="0"/>
              <a:t>  na </a:t>
            </a:r>
            <a:r>
              <a:rPr lang="hr-HR" sz="2000" dirty="0" err="1"/>
              <a:t>kečua</a:t>
            </a:r>
            <a:r>
              <a:rPr lang="hr-HR" sz="2000" dirty="0"/>
              <a:t>) prenosili kamene blokove jer Inke nisu poznavale kotač. U gradnji nisu upotrebljavali nikakve vezivne materijale i upravo je težina kamenih blokova i vještina u postavljanju davala zidovima čvrstoću i postojanost. </a:t>
            </a:r>
          </a:p>
          <a:p>
            <a:pPr marL="0" indent="0">
              <a:buNone/>
            </a:pPr>
            <a:r>
              <a:rPr lang="hr-HR" sz="2000" dirty="0"/>
              <a:t>Jedna od najveličanstvenijih građevina Inka je utvrda </a:t>
            </a:r>
            <a:r>
              <a:rPr lang="hr-HR" sz="2000" dirty="0" err="1"/>
              <a:t>Sacsayhuaman</a:t>
            </a:r>
            <a:r>
              <a:rPr lang="hr-HR" sz="2000" dirty="0"/>
              <a:t> iznad </a:t>
            </a:r>
            <a:r>
              <a:rPr lang="hr-HR" sz="2000" dirty="0" err="1"/>
              <a:t>Cuzca</a:t>
            </a:r>
            <a:r>
              <a:rPr lang="hr-HR" sz="2000" dirty="0"/>
              <a:t>, glavnog grada Carstva. Građena je za vrijeme IX Inke </a:t>
            </a:r>
            <a:r>
              <a:rPr lang="hr-HR" sz="2000" dirty="0" err="1"/>
              <a:t>Pachacutec</a:t>
            </a:r>
            <a:r>
              <a:rPr lang="hr-HR" sz="2000" dirty="0"/>
              <a:t> </a:t>
            </a:r>
            <a:r>
              <a:rPr lang="hr-HR" sz="2000" dirty="0" err="1"/>
              <a:t>Yupanquija</a:t>
            </a:r>
            <a:r>
              <a:rPr lang="hr-HR" sz="2000" dirty="0"/>
              <a:t>, u 15.st. Služila je za obranu prijestolnice od neprijateljskih napada. Gradilo ju je 30.000 radnika punih osam godina.</a:t>
            </a:r>
          </a:p>
        </p:txBody>
      </p:sp>
    </p:spTree>
    <p:extLst>
      <p:ext uri="{BB962C8B-B14F-4D97-AF65-F5344CB8AC3E}">
        <p14:creationId xmlns:p14="http://schemas.microsoft.com/office/powerpoint/2010/main" val="165200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8C09EA-616B-484D-AD47-19013F9A3F49}"/>
              </a:ext>
            </a:extLst>
          </p:cNvPr>
          <p:cNvSpPr>
            <a:spLocks noGrp="1"/>
          </p:cNvSpPr>
          <p:nvPr>
            <p:ph type="title"/>
          </p:nvPr>
        </p:nvSpPr>
        <p:spPr/>
        <p:txBody>
          <a:bodyPr/>
          <a:lstStyle/>
          <a:p>
            <a:r>
              <a:rPr lang="hr-HR" dirty="0" err="1"/>
              <a:t>Sacsayhuaman</a:t>
            </a:r>
            <a:r>
              <a:rPr lang="hr-HR" dirty="0"/>
              <a:t> </a:t>
            </a:r>
          </a:p>
        </p:txBody>
      </p:sp>
      <p:pic>
        <p:nvPicPr>
          <p:cNvPr id="8" name="Picture 2" descr="Sacsayhuaman, Cusco - Tripadvisor">
            <a:extLst>
              <a:ext uri="{FF2B5EF4-FFF2-40B4-BE49-F238E27FC236}">
                <a16:creationId xmlns:a16="http://schemas.microsoft.com/office/drawing/2014/main" id="{FEFF9CED-DC79-4AD1-89BC-7FB72C12C5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04030"/>
            <a:ext cx="5257800" cy="341254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acsayhuaman The magnificent Inca fortress, Cusco Peru. - YouTube">
            <a:extLst>
              <a:ext uri="{FF2B5EF4-FFF2-40B4-BE49-F238E27FC236}">
                <a16:creationId xmlns:a16="http://schemas.microsoft.com/office/drawing/2014/main" id="{197868A4-AFF2-4A12-B9B6-802640B96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606" y="2508978"/>
            <a:ext cx="4183193" cy="227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7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CDC0B2-2B80-4C9C-A5AF-1AA6E50A2065}"/>
              </a:ext>
            </a:extLst>
          </p:cNvPr>
          <p:cNvSpPr>
            <a:spLocks noGrp="1"/>
          </p:cNvSpPr>
          <p:nvPr>
            <p:ph type="title"/>
          </p:nvPr>
        </p:nvSpPr>
        <p:spPr>
          <a:xfrm>
            <a:off x="838200" y="365126"/>
            <a:ext cx="10515600" cy="654206"/>
          </a:xfrm>
        </p:spPr>
        <p:txBody>
          <a:bodyPr>
            <a:normAutofit fontScale="90000"/>
          </a:bodyPr>
          <a:lstStyle/>
          <a:p>
            <a:r>
              <a:rPr lang="hr-HR" dirty="0"/>
              <a:t>Machu Picchu</a:t>
            </a:r>
          </a:p>
        </p:txBody>
      </p:sp>
      <p:sp>
        <p:nvSpPr>
          <p:cNvPr id="3" name="Rezervirano mjesto sadržaja 2">
            <a:extLst>
              <a:ext uri="{FF2B5EF4-FFF2-40B4-BE49-F238E27FC236}">
                <a16:creationId xmlns:a16="http://schemas.microsoft.com/office/drawing/2014/main" id="{4E51DEE0-DE97-4E3C-BD68-D575145B6228}"/>
              </a:ext>
            </a:extLst>
          </p:cNvPr>
          <p:cNvSpPr>
            <a:spLocks noGrp="1"/>
          </p:cNvSpPr>
          <p:nvPr>
            <p:ph idx="1"/>
          </p:nvPr>
        </p:nvSpPr>
        <p:spPr>
          <a:xfrm>
            <a:off x="838200" y="1019332"/>
            <a:ext cx="10515600" cy="5157631"/>
          </a:xfrm>
        </p:spPr>
        <p:txBody>
          <a:bodyPr>
            <a:normAutofit/>
          </a:bodyPr>
          <a:lstStyle/>
          <a:p>
            <a:pPr marL="0" indent="0">
              <a:buNone/>
            </a:pPr>
            <a:r>
              <a:rPr lang="hr-HR" sz="2000" dirty="0"/>
              <a:t>Drugi važan primjer graditeljstva Inka je Machu Picchu, grad na istoimenom brdu, posljednje utočište djece Sunca u bijegu pred osvajačima. Ruševine grada nalaze se na 2.500 m n/m, u dolini svete rijeke </a:t>
            </a:r>
            <a:r>
              <a:rPr lang="hr-HR" sz="2000" dirty="0" err="1"/>
              <a:t>Urubambe</a:t>
            </a:r>
            <a:r>
              <a:rPr lang="hr-HR" sz="2000" dirty="0"/>
              <a:t>, na rubu tropske kišne šume. Planinski vrhovi i vrlo gusta vegetacija koja ih okružuje izoliraju Machu Picchu od vanjskog svijeta. Grad je bio uređen kao tipično andsko selo. Kuće su bile međusobno povezane zajedničkim dvorištem. U središtu grada bili su otvoreni trgovi. Na vrhu jednog grebena izgrađen je Sunčev hram. U blizini je i </a:t>
            </a:r>
            <a:r>
              <a:rPr lang="hr-HR" sz="2000" dirty="0" err="1"/>
              <a:t>Intihuatana</a:t>
            </a:r>
            <a:r>
              <a:rPr lang="hr-HR" sz="2000" dirty="0"/>
              <a:t>, obredni kamen koji je služio i kao kalendar i  astronomki sat. </a:t>
            </a:r>
          </a:p>
          <a:p>
            <a:pPr marL="0" indent="0">
              <a:buNone/>
            </a:pPr>
            <a:r>
              <a:rPr lang="hr-HR" sz="2000" dirty="0"/>
              <a:t>Kad su Španjolci osvojili državu </a:t>
            </a:r>
            <a:r>
              <a:rPr lang="hr-HR" sz="2000" dirty="0" err="1"/>
              <a:t>Tahuantinsuyu</a:t>
            </a:r>
            <a:r>
              <a:rPr lang="hr-HR" sz="2000" dirty="0"/>
              <a:t>, Machu Picchu je postalo sklonište za posljednje vladare Inka i njihov pratnju podanika. Španjolci ih nikada nisu pronašli. Živjeli su izolirano, potpuno odsječeni od vanjskog svijeta. Tajanstveni grad Machu Picchu otkrio je 1911. američki istraživač </a:t>
            </a:r>
            <a:r>
              <a:rPr lang="hr-HR" sz="2000" dirty="0" err="1"/>
              <a:t>Hiram</a:t>
            </a:r>
            <a:r>
              <a:rPr lang="hr-HR" sz="2000" dirty="0"/>
              <a:t> </a:t>
            </a:r>
            <a:r>
              <a:rPr lang="hr-HR" sz="2000" dirty="0" err="1"/>
              <a:t>Bingham</a:t>
            </a:r>
            <a:r>
              <a:rPr lang="hr-HR" sz="2000" dirty="0"/>
              <a:t>.</a:t>
            </a:r>
          </a:p>
        </p:txBody>
      </p:sp>
      <p:pic>
        <p:nvPicPr>
          <p:cNvPr id="11266" name="Picture 2" descr="Nova Akropola – Machu Picchu – Skriveni grad Inka">
            <a:extLst>
              <a:ext uri="{FF2B5EF4-FFF2-40B4-BE49-F238E27FC236}">
                <a16:creationId xmlns:a16="http://schemas.microsoft.com/office/drawing/2014/main" id="{28E2B000-799D-408D-BDF1-4E06171C6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581" y="4167266"/>
            <a:ext cx="4871803" cy="232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0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00AA3D-AFCF-415F-BD09-E7311087811B}"/>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E86E6F1-ECC3-43D3-8BC8-99DA03C3745E}"/>
              </a:ext>
            </a:extLst>
          </p:cNvPr>
          <p:cNvSpPr>
            <a:spLocks noGrp="1"/>
          </p:cNvSpPr>
          <p:nvPr>
            <p:ph sz="half" idx="1"/>
          </p:nvPr>
        </p:nvSpPr>
        <p:spPr/>
        <p:txBody>
          <a:bodyPr/>
          <a:lstStyle/>
          <a:p>
            <a:r>
              <a:rPr lang="hr-HR" dirty="0"/>
              <a:t>Hram Sunca</a:t>
            </a:r>
          </a:p>
        </p:txBody>
      </p:sp>
      <p:sp>
        <p:nvSpPr>
          <p:cNvPr id="4" name="Rezervirano mjesto sadržaja 3">
            <a:extLst>
              <a:ext uri="{FF2B5EF4-FFF2-40B4-BE49-F238E27FC236}">
                <a16:creationId xmlns:a16="http://schemas.microsoft.com/office/drawing/2014/main" id="{49371EF2-F487-4DC8-87C5-75A3602EFD4F}"/>
              </a:ext>
            </a:extLst>
          </p:cNvPr>
          <p:cNvSpPr>
            <a:spLocks noGrp="1"/>
          </p:cNvSpPr>
          <p:nvPr>
            <p:ph sz="half" idx="2"/>
          </p:nvPr>
        </p:nvSpPr>
        <p:spPr/>
        <p:txBody>
          <a:bodyPr/>
          <a:lstStyle/>
          <a:p>
            <a:r>
              <a:rPr lang="hr-HR" dirty="0" err="1"/>
              <a:t>Intihuatana</a:t>
            </a:r>
            <a:endParaRPr lang="hr-HR" dirty="0"/>
          </a:p>
        </p:txBody>
      </p:sp>
      <p:pic>
        <p:nvPicPr>
          <p:cNvPr id="12290" name="Picture 2" descr="Legenda o Machu Picchu - Impuls">
            <a:extLst>
              <a:ext uri="{FF2B5EF4-FFF2-40B4-BE49-F238E27FC236}">
                <a16:creationId xmlns:a16="http://schemas.microsoft.com/office/drawing/2014/main" id="{9C56E23D-94DA-42DE-8C73-20AFE285A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133" y="2593297"/>
            <a:ext cx="4062335" cy="287811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3E5612F5-0DF1-4F12-95AA-7FDF23ECA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633" y="2728210"/>
            <a:ext cx="4092315" cy="209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2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B58C2-7272-4BA3-AA1D-CAB330899699}"/>
              </a:ext>
            </a:extLst>
          </p:cNvPr>
          <p:cNvSpPr>
            <a:spLocks noGrp="1"/>
          </p:cNvSpPr>
          <p:nvPr>
            <p:ph type="title"/>
          </p:nvPr>
        </p:nvSpPr>
        <p:spPr>
          <a:xfrm>
            <a:off x="838200" y="365125"/>
            <a:ext cx="10515600" cy="759137"/>
          </a:xfrm>
        </p:spPr>
        <p:txBody>
          <a:bodyPr/>
          <a:lstStyle/>
          <a:p>
            <a:r>
              <a:rPr lang="hr-HR" dirty="0"/>
              <a:t>Sustav komunikacija</a:t>
            </a:r>
          </a:p>
        </p:txBody>
      </p:sp>
      <p:sp>
        <p:nvSpPr>
          <p:cNvPr id="3" name="Rezervirano mjesto sadržaja 2">
            <a:extLst>
              <a:ext uri="{FF2B5EF4-FFF2-40B4-BE49-F238E27FC236}">
                <a16:creationId xmlns:a16="http://schemas.microsoft.com/office/drawing/2014/main" id="{63470B12-2D92-41F7-8AAE-C3D2534DE112}"/>
              </a:ext>
            </a:extLst>
          </p:cNvPr>
          <p:cNvSpPr>
            <a:spLocks noGrp="1"/>
          </p:cNvSpPr>
          <p:nvPr>
            <p:ph idx="1"/>
          </p:nvPr>
        </p:nvSpPr>
        <p:spPr>
          <a:xfrm>
            <a:off x="838200" y="1124262"/>
            <a:ext cx="10515600" cy="5052701"/>
          </a:xfrm>
        </p:spPr>
        <p:txBody>
          <a:bodyPr>
            <a:normAutofit/>
          </a:bodyPr>
          <a:lstStyle/>
          <a:p>
            <a:pPr marL="0" indent="0">
              <a:buNone/>
            </a:pPr>
            <a:r>
              <a:rPr lang="hr-HR" sz="2000" dirty="0"/>
              <a:t>Sustav komunikacija koji je ujedinjavao ogroman teritorij države Inka neki kroničari nazivaju „</a:t>
            </a:r>
            <a:r>
              <a:rPr lang="hr-HR" sz="2000" i="1" dirty="0"/>
              <a:t>jednim od čudesa te jedinstvene civilizacije</a:t>
            </a:r>
            <a:r>
              <a:rPr lang="hr-HR" sz="2000" dirty="0"/>
              <a:t>” (</a:t>
            </a:r>
            <a:r>
              <a:rPr lang="hr-HR" sz="2000" dirty="0" err="1"/>
              <a:t>Jonh</a:t>
            </a:r>
            <a:r>
              <a:rPr lang="hr-HR" sz="2000" dirty="0"/>
              <a:t> </a:t>
            </a:r>
            <a:r>
              <a:rPr lang="hr-HR" sz="2000" dirty="0" err="1"/>
              <a:t>Collier</a:t>
            </a:r>
            <a:r>
              <a:rPr lang="hr-HR" sz="2000" dirty="0"/>
              <a:t>, Drevna Amerika). Državom su prolazile mreže cesta i puteva od Tihog oceana do džungle, od sjevera prema jugu. Klanci zastrašujućih dubina bili su napunjeni masivnim zidanim dijelovima, strminama se penjalo stepenicama stvorenim od prirodnih ležišta a rijeke su prelažene visećim mostovima. Mostovi su bili napravljeni od užadi od isprepletenih vlakana agave ili šiblja. Na cestama su u posebnim postajama bili smješteni glasonoše – </a:t>
            </a:r>
            <a:r>
              <a:rPr lang="hr-HR" sz="2000" i="1" dirty="0" err="1"/>
              <a:t>chasquis</a:t>
            </a:r>
            <a:r>
              <a:rPr lang="hr-HR" sz="2000" dirty="0"/>
              <a:t>. Bez stanke, po svakom vremenu, danju i noći, </a:t>
            </a:r>
            <a:r>
              <a:rPr lang="hr-HR" sz="2000" i="1" dirty="0" err="1"/>
              <a:t>chasquiji</a:t>
            </a:r>
            <a:r>
              <a:rPr lang="hr-HR" sz="2000" dirty="0"/>
              <a:t> su prenosili administrativne i vojne izvještaje i naredbe. Poruke su prenošene usmeno ili pomoći </a:t>
            </a:r>
            <a:r>
              <a:rPr lang="hr-HR" sz="2000" i="1" dirty="0" err="1"/>
              <a:t>quipua</a:t>
            </a:r>
            <a:r>
              <a:rPr lang="hr-HR" sz="2000" dirty="0"/>
              <a:t>, </a:t>
            </a:r>
            <a:r>
              <a:rPr lang="hr-HR" sz="2000" dirty="0" err="1"/>
              <a:t>inkajskog</a:t>
            </a:r>
            <a:r>
              <a:rPr lang="hr-HR" sz="2000" dirty="0"/>
              <a:t> „pisma”, brzinom od 150 milja na dan. </a:t>
            </a:r>
            <a:r>
              <a:rPr lang="hr-HR" sz="2000" dirty="0" err="1"/>
              <a:t>Chasquiji</a:t>
            </a:r>
            <a:r>
              <a:rPr lang="hr-HR" sz="2000" dirty="0"/>
              <a:t> su za ovaj posao bili trenirani od rane mladosti, a izabirani su prema svojoj brzini i odanosti.</a:t>
            </a:r>
          </a:p>
        </p:txBody>
      </p:sp>
      <p:pic>
        <p:nvPicPr>
          <p:cNvPr id="14338" name="Picture 2" descr="Chasqui PNG and Chasqui Transparent Clipart Free Download ...">
            <a:extLst>
              <a:ext uri="{FF2B5EF4-FFF2-40B4-BE49-F238E27FC236}">
                <a16:creationId xmlns:a16="http://schemas.microsoft.com/office/drawing/2014/main" id="{FA593C0C-AB40-4F11-9303-96854749A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030" y="3912433"/>
            <a:ext cx="2563318" cy="25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2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732F0B-F9E4-47D2-9474-7F193200BA4E}"/>
              </a:ext>
            </a:extLst>
          </p:cNvPr>
          <p:cNvSpPr>
            <a:spLocks noGrp="1"/>
          </p:cNvSpPr>
          <p:nvPr>
            <p:ph type="title"/>
          </p:nvPr>
        </p:nvSpPr>
        <p:spPr>
          <a:xfrm>
            <a:off x="838200" y="365125"/>
            <a:ext cx="10515600" cy="879059"/>
          </a:xfrm>
        </p:spPr>
        <p:txBody>
          <a:bodyPr>
            <a:normAutofit/>
          </a:bodyPr>
          <a:lstStyle/>
          <a:p>
            <a:r>
              <a:rPr lang="hr-HR" sz="2400" dirty="0"/>
              <a:t>Religija</a:t>
            </a:r>
          </a:p>
        </p:txBody>
      </p:sp>
      <p:sp>
        <p:nvSpPr>
          <p:cNvPr id="3" name="Rezervirano mjesto sadržaja 2">
            <a:extLst>
              <a:ext uri="{FF2B5EF4-FFF2-40B4-BE49-F238E27FC236}">
                <a16:creationId xmlns:a16="http://schemas.microsoft.com/office/drawing/2014/main" id="{B6BDF918-BA36-4BE5-A201-1C78A0F73AB2}"/>
              </a:ext>
            </a:extLst>
          </p:cNvPr>
          <p:cNvSpPr>
            <a:spLocks noGrp="1"/>
          </p:cNvSpPr>
          <p:nvPr>
            <p:ph idx="1"/>
          </p:nvPr>
        </p:nvSpPr>
        <p:spPr>
          <a:xfrm>
            <a:off x="838200" y="1244184"/>
            <a:ext cx="10515600" cy="4932779"/>
          </a:xfrm>
        </p:spPr>
        <p:txBody>
          <a:bodyPr>
            <a:normAutofit/>
          </a:bodyPr>
          <a:lstStyle/>
          <a:p>
            <a:pPr marL="0" indent="0">
              <a:buNone/>
            </a:pPr>
            <a:r>
              <a:rPr lang="hr-HR" sz="2000" dirty="0"/>
              <a:t>Religija je bila od osnovnog značenja za cijelu civilizaciju Inka i oblikovala je život njenih pripadnika. Bog stvoritelj je bio </a:t>
            </a:r>
            <a:r>
              <a:rPr lang="hr-HR" sz="2000" dirty="0" err="1"/>
              <a:t>Viracocha</a:t>
            </a:r>
            <a:r>
              <a:rPr lang="hr-HR" sz="2000" dirty="0"/>
              <a:t>. Stvorio je svijet, sva natprirodna bića planete, životinje, ljude. </a:t>
            </a:r>
          </a:p>
          <a:p>
            <a:pPr marL="0" indent="0">
              <a:buNone/>
            </a:pPr>
            <a:r>
              <a:rPr lang="hr-HR" sz="2000" dirty="0"/>
              <a:t>Sunce, </a:t>
            </a:r>
            <a:r>
              <a:rPr lang="hr-HR" sz="2000" i="1" dirty="0" err="1"/>
              <a:t>Apu</a:t>
            </a:r>
            <a:r>
              <a:rPr lang="hr-HR" sz="2000" i="1" dirty="0"/>
              <a:t> </a:t>
            </a:r>
            <a:r>
              <a:rPr lang="hr-HR" sz="2000" i="1" dirty="0" err="1"/>
              <a:t>Inti</a:t>
            </a:r>
            <a:r>
              <a:rPr lang="hr-HR" sz="2000" dirty="0"/>
              <a:t>, praotac Inka zauzimalo je najvažnije mjesto među božanstvima ove civilizacije. Pretpostavlja se da ime Inka, kojim se označavala titula vladara, vladajući sloj, a onda i cijeli narod, potiče od riječi </a:t>
            </a:r>
            <a:r>
              <a:rPr lang="hr-HR" sz="2000" i="1" dirty="0" err="1"/>
              <a:t>inti</a:t>
            </a:r>
            <a:r>
              <a:rPr lang="hr-HR" sz="2000" dirty="0"/>
              <a:t>, što znači sunce. Suncu u čast u </a:t>
            </a:r>
            <a:r>
              <a:rPr lang="hr-HR" sz="2000" dirty="0" err="1"/>
              <a:t>Cuzcu</a:t>
            </a:r>
            <a:r>
              <a:rPr lang="hr-HR" sz="2000" dirty="0"/>
              <a:t> je sagrađen veličanstveni hram </a:t>
            </a:r>
            <a:r>
              <a:rPr lang="hr-HR" sz="2000" dirty="0" err="1"/>
              <a:t>Coricancha</a:t>
            </a:r>
            <a:r>
              <a:rPr lang="hr-HR" sz="2000" dirty="0"/>
              <a:t>, spremište zlata. Unutarnji zidovi hrama bili su prekriveni zlatim pločama. Posebno je mjesto zauzimao lik Sunca u obliku velikog zlatnog diska, postavljen tako da su u određenim satima sunčeve zrake padale ravno na disk čime se postizao magičan efekt. Ulazi u svetište bili su optočeni zlatom. Čitav je hram s vanjske srane obavijala zlatna traka u obliku krune. U uređenom parku unutar </a:t>
            </a:r>
            <a:r>
              <a:rPr lang="hr-HR" sz="2000" dirty="0" err="1"/>
              <a:t>Coricanche</a:t>
            </a:r>
            <a:r>
              <a:rPr lang="hr-HR" sz="2000" dirty="0"/>
              <a:t> sve su životinje i biljke bile izrađene od zlata i srebra.</a:t>
            </a:r>
          </a:p>
          <a:p>
            <a:pPr marL="0" indent="0">
              <a:buNone/>
            </a:pPr>
            <a:r>
              <a:rPr lang="hr-HR" sz="2000" dirty="0"/>
              <a:t>Najvažniji je događaj u religijskom kalendaru Imperija bio festival Sunca, </a:t>
            </a:r>
            <a:r>
              <a:rPr lang="hr-HR" sz="2000" dirty="0" err="1"/>
              <a:t>Inti</a:t>
            </a:r>
            <a:r>
              <a:rPr lang="hr-HR" sz="2000" dirty="0"/>
              <a:t> </a:t>
            </a:r>
            <a:r>
              <a:rPr lang="hr-HR" sz="2000" dirty="0" err="1"/>
              <a:t>Raymi</a:t>
            </a:r>
            <a:r>
              <a:rPr lang="hr-HR" sz="2000" dirty="0"/>
              <a:t>, održavan za vrijeme lipanjskog solsticija.</a:t>
            </a:r>
          </a:p>
          <a:p>
            <a:endParaRPr lang="hr-HR" sz="2000" dirty="0"/>
          </a:p>
          <a:p>
            <a:pPr marL="0" indent="0">
              <a:buNone/>
            </a:pPr>
            <a:endParaRPr lang="hr-HR" sz="2000" dirty="0"/>
          </a:p>
        </p:txBody>
      </p:sp>
    </p:spTree>
    <p:extLst>
      <p:ext uri="{BB962C8B-B14F-4D97-AF65-F5344CB8AC3E}">
        <p14:creationId xmlns:p14="http://schemas.microsoft.com/office/powerpoint/2010/main" val="137611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78212443-DF1A-4989-8C17-5E36D7D3356C}"/>
              </a:ext>
            </a:extLst>
          </p:cNvPr>
          <p:cNvSpPr>
            <a:spLocks noGrp="1"/>
          </p:cNvSpPr>
          <p:nvPr>
            <p:ph type="title"/>
          </p:nvPr>
        </p:nvSpPr>
        <p:spPr>
          <a:xfrm>
            <a:off x="838200" y="365126"/>
            <a:ext cx="10515600" cy="315912"/>
          </a:xfrm>
        </p:spPr>
        <p:txBody>
          <a:bodyPr>
            <a:normAutofit fontScale="90000"/>
          </a:bodyPr>
          <a:lstStyle/>
          <a:p>
            <a:endParaRPr lang="hr-HR" dirty="0"/>
          </a:p>
        </p:txBody>
      </p:sp>
      <p:sp>
        <p:nvSpPr>
          <p:cNvPr id="5" name="Rezervirano mjesto sadržaja 4">
            <a:extLst>
              <a:ext uri="{FF2B5EF4-FFF2-40B4-BE49-F238E27FC236}">
                <a16:creationId xmlns:a16="http://schemas.microsoft.com/office/drawing/2014/main" id="{AA3B888E-ED9F-4E44-BE2F-ABBB2A9C381F}"/>
              </a:ext>
            </a:extLst>
          </p:cNvPr>
          <p:cNvSpPr>
            <a:spLocks noGrp="1"/>
          </p:cNvSpPr>
          <p:nvPr>
            <p:ph sz="half" idx="1"/>
          </p:nvPr>
        </p:nvSpPr>
        <p:spPr>
          <a:xfrm>
            <a:off x="914400" y="1825625"/>
            <a:ext cx="5181600" cy="4351338"/>
          </a:xfrm>
        </p:spPr>
        <p:txBody>
          <a:bodyPr/>
          <a:lstStyle/>
          <a:p>
            <a:r>
              <a:rPr lang="hr-HR" dirty="0" err="1"/>
              <a:t>Apu</a:t>
            </a:r>
            <a:r>
              <a:rPr lang="hr-HR" dirty="0"/>
              <a:t> </a:t>
            </a:r>
            <a:r>
              <a:rPr lang="hr-HR" dirty="0" err="1"/>
              <a:t>Inti</a:t>
            </a:r>
            <a:r>
              <a:rPr lang="hr-HR" dirty="0"/>
              <a:t> – praotac Inka</a:t>
            </a:r>
          </a:p>
        </p:txBody>
      </p:sp>
      <p:sp>
        <p:nvSpPr>
          <p:cNvPr id="6" name="Rezervirano mjesto sadržaja 5">
            <a:extLst>
              <a:ext uri="{FF2B5EF4-FFF2-40B4-BE49-F238E27FC236}">
                <a16:creationId xmlns:a16="http://schemas.microsoft.com/office/drawing/2014/main" id="{2D106CC0-16F1-45A0-9E34-52EF51AC2991}"/>
              </a:ext>
            </a:extLst>
          </p:cNvPr>
          <p:cNvSpPr>
            <a:spLocks noGrp="1"/>
          </p:cNvSpPr>
          <p:nvPr>
            <p:ph sz="half" idx="2"/>
          </p:nvPr>
        </p:nvSpPr>
        <p:spPr/>
        <p:txBody>
          <a:bodyPr/>
          <a:lstStyle/>
          <a:p>
            <a:r>
              <a:rPr lang="hr-HR" dirty="0" err="1"/>
              <a:t>Coricancha</a:t>
            </a:r>
            <a:r>
              <a:rPr lang="hr-HR" dirty="0"/>
              <a:t> – hram Sunca, </a:t>
            </a:r>
            <a:r>
              <a:rPr lang="hr-HR" dirty="0" err="1"/>
              <a:t>Cuzco</a:t>
            </a:r>
            <a:endParaRPr lang="hr-HR" dirty="0"/>
          </a:p>
        </p:txBody>
      </p:sp>
      <p:pic>
        <p:nvPicPr>
          <p:cNvPr id="7" name="Picture 2" descr="Coricancha Cusco. Palacio del Sol. Travel 1 Tours. - na slici je ...">
            <a:extLst>
              <a:ext uri="{FF2B5EF4-FFF2-40B4-BE49-F238E27FC236}">
                <a16:creationId xmlns:a16="http://schemas.microsoft.com/office/drawing/2014/main" id="{5F16C678-79F7-4743-9CEB-D40C48663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289" y="2810186"/>
            <a:ext cx="3927422" cy="31858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n em Perú">
            <a:extLst>
              <a:ext uri="{FF2B5EF4-FFF2-40B4-BE49-F238E27FC236}">
                <a16:creationId xmlns:a16="http://schemas.microsoft.com/office/drawing/2014/main" id="{16B5DF93-DCB5-4072-80CF-0E9836717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402" y="2929731"/>
            <a:ext cx="2816650" cy="281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7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4F56-CD42-4892-86F1-BBCC3E5627CC}"/>
              </a:ext>
            </a:extLst>
          </p:cNvPr>
          <p:cNvSpPr>
            <a:spLocks noGrp="1"/>
          </p:cNvSpPr>
          <p:nvPr>
            <p:ph type="ctrTitle"/>
          </p:nvPr>
        </p:nvSpPr>
        <p:spPr/>
        <p:txBody>
          <a:bodyPr>
            <a:normAutofit/>
          </a:bodyPr>
          <a:lstStyle/>
          <a:p>
            <a:r>
              <a:rPr lang="en-US" sz="2800" i="1" dirty="0">
                <a:latin typeface="Calibri"/>
                <a:cs typeface="Calibri Light"/>
              </a:rPr>
              <a:t>U </a:t>
            </a:r>
            <a:r>
              <a:rPr lang="en-US" sz="2800" i="1" err="1">
                <a:latin typeface="Calibri"/>
                <a:cs typeface="Calibri Light"/>
              </a:rPr>
              <a:t>mojem</a:t>
            </a:r>
            <a:r>
              <a:rPr lang="en-US" sz="2800" i="1" dirty="0">
                <a:latin typeface="Calibri"/>
                <a:cs typeface="Calibri Light"/>
              </a:rPr>
              <a:t> </a:t>
            </a:r>
            <a:r>
              <a:rPr lang="en-US" sz="2800" i="1" err="1">
                <a:latin typeface="Calibri"/>
                <a:cs typeface="Calibri Light"/>
              </a:rPr>
              <a:t>carstvu</a:t>
            </a:r>
            <a:r>
              <a:rPr lang="en-US" sz="2800" i="1" dirty="0">
                <a:latin typeface="Calibri"/>
                <a:cs typeface="Calibri Light"/>
              </a:rPr>
              <a:t> ne </a:t>
            </a:r>
            <a:r>
              <a:rPr lang="en-US" sz="2800" i="1" err="1">
                <a:latin typeface="Calibri"/>
                <a:cs typeface="Calibri Light"/>
              </a:rPr>
              <a:t>leti</a:t>
            </a:r>
            <a:r>
              <a:rPr lang="en-US" sz="2800" i="1" dirty="0">
                <a:latin typeface="Calibri"/>
                <a:cs typeface="Calibri Light"/>
              </a:rPr>
              <a:t> </a:t>
            </a:r>
            <a:r>
              <a:rPr lang="en-US" sz="2800" i="1" err="1">
                <a:latin typeface="Calibri"/>
                <a:cs typeface="Calibri Light"/>
              </a:rPr>
              <a:t>ni</a:t>
            </a:r>
            <a:r>
              <a:rPr lang="en-US" sz="2800" i="1" dirty="0">
                <a:latin typeface="Calibri"/>
                <a:cs typeface="Calibri Light"/>
              </a:rPr>
              <a:t> </a:t>
            </a:r>
            <a:r>
              <a:rPr lang="en-US" sz="2800" i="1" err="1">
                <a:latin typeface="Calibri"/>
                <a:cs typeface="Calibri Light"/>
              </a:rPr>
              <a:t>jedna</a:t>
            </a:r>
            <a:r>
              <a:rPr lang="en-US" sz="2800" i="1" dirty="0">
                <a:latin typeface="Calibri"/>
                <a:cs typeface="Calibri Light"/>
              </a:rPr>
              <a:t> </a:t>
            </a:r>
            <a:r>
              <a:rPr lang="en-US" sz="2800" i="1">
                <a:latin typeface="Calibri"/>
                <a:cs typeface="Calibri Light"/>
              </a:rPr>
              <a:t>ptica i ne pomiče se </a:t>
            </a:r>
            <a:r>
              <a:rPr lang="en-US" sz="2800" i="1" err="1">
                <a:latin typeface="Calibri"/>
                <a:cs typeface="Calibri Light"/>
              </a:rPr>
              <a:t>ni</a:t>
            </a:r>
            <a:r>
              <a:rPr lang="en-US" sz="2800" i="1" dirty="0">
                <a:latin typeface="Calibri"/>
                <a:cs typeface="Calibri Light"/>
              </a:rPr>
              <a:t> </a:t>
            </a:r>
            <a:r>
              <a:rPr lang="en-US" sz="2800" i="1" err="1">
                <a:latin typeface="Calibri"/>
                <a:cs typeface="Calibri Light"/>
              </a:rPr>
              <a:t>jedan</a:t>
            </a:r>
            <a:r>
              <a:rPr lang="en-US" sz="2800" i="1" dirty="0">
                <a:latin typeface="Calibri"/>
                <a:cs typeface="Calibri Light"/>
              </a:rPr>
              <a:t> </a:t>
            </a:r>
            <a:r>
              <a:rPr lang="en-US" sz="2800" i="1">
                <a:latin typeface="Calibri"/>
                <a:cs typeface="Calibri Light"/>
              </a:rPr>
              <a:t>list </a:t>
            </a:r>
            <a:r>
              <a:rPr lang="en-US" sz="2800" i="1" err="1">
                <a:latin typeface="Calibri"/>
                <a:cs typeface="Calibri Light"/>
              </a:rPr>
              <a:t>ako</a:t>
            </a:r>
            <a:r>
              <a:rPr lang="en-US" sz="2800" i="1">
                <a:latin typeface="Calibri"/>
                <a:cs typeface="Calibri Light"/>
              </a:rPr>
              <a:t> ja to ne </a:t>
            </a:r>
            <a:r>
              <a:rPr lang="en-US" sz="2800" i="1" err="1">
                <a:latin typeface="Calibri"/>
                <a:cs typeface="Calibri Light"/>
              </a:rPr>
              <a:t>želim</a:t>
            </a:r>
            <a:br>
              <a:rPr lang="en-US" sz="2800" i="1" dirty="0">
                <a:latin typeface="Calibri"/>
              </a:rPr>
            </a:br>
            <a:r>
              <a:rPr lang="en-US" sz="2800">
                <a:cs typeface="Calibri Light"/>
              </a:rPr>
              <a:t>Atahualpa, XIII. </a:t>
            </a:r>
            <a:r>
              <a:rPr lang="en-US" sz="2800" err="1">
                <a:cs typeface="Calibri Light"/>
              </a:rPr>
              <a:t>kralj</a:t>
            </a:r>
            <a:r>
              <a:rPr lang="en-US" sz="2800">
                <a:cs typeface="Calibri Light"/>
              </a:rPr>
              <a:t> Inka, </a:t>
            </a:r>
            <a:r>
              <a:rPr lang="en-US" sz="2800" err="1">
                <a:cs typeface="Calibri Light"/>
              </a:rPr>
              <a:t>Francizcu</a:t>
            </a:r>
            <a:r>
              <a:rPr lang="en-US" sz="2800" dirty="0">
                <a:cs typeface="Calibri Light"/>
              </a:rPr>
              <a:t> </a:t>
            </a:r>
            <a:r>
              <a:rPr lang="en-US" sz="2800" err="1">
                <a:cs typeface="Calibri Light"/>
              </a:rPr>
              <a:t>Pizarrou</a:t>
            </a:r>
            <a:endParaRPr lang="en-US" sz="2800">
              <a:cs typeface="Calibri Light"/>
            </a:endParaRPr>
          </a:p>
        </p:txBody>
      </p:sp>
      <p:sp>
        <p:nvSpPr>
          <p:cNvPr id="3" name="Subtitle 2">
            <a:extLst>
              <a:ext uri="{FF2B5EF4-FFF2-40B4-BE49-F238E27FC236}">
                <a16:creationId xmlns:a16="http://schemas.microsoft.com/office/drawing/2014/main" id="{04DA704E-C1B5-47D7-835E-7491D631F8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379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F2D688-0F44-4C09-B106-FFECE8993384}"/>
              </a:ext>
            </a:extLst>
          </p:cNvPr>
          <p:cNvSpPr>
            <a:spLocks noGrp="1"/>
          </p:cNvSpPr>
          <p:nvPr>
            <p:ph type="title"/>
          </p:nvPr>
        </p:nvSpPr>
        <p:spPr/>
        <p:txBody>
          <a:bodyPr/>
          <a:lstStyle/>
          <a:p>
            <a:endParaRPr lang="hr-HR" dirty="0"/>
          </a:p>
        </p:txBody>
      </p:sp>
      <p:sp>
        <p:nvSpPr>
          <p:cNvPr id="3" name="Rezervirano mjesto sadržaja 2">
            <a:extLst>
              <a:ext uri="{FF2B5EF4-FFF2-40B4-BE49-F238E27FC236}">
                <a16:creationId xmlns:a16="http://schemas.microsoft.com/office/drawing/2014/main" id="{1C86BEB9-D5F3-4F9E-B068-082B96302DE2}"/>
              </a:ext>
            </a:extLst>
          </p:cNvPr>
          <p:cNvSpPr>
            <a:spLocks noGrp="1"/>
          </p:cNvSpPr>
          <p:nvPr>
            <p:ph idx="1"/>
          </p:nvPr>
        </p:nvSpPr>
        <p:spPr>
          <a:xfrm>
            <a:off x="838199" y="1762713"/>
            <a:ext cx="10515600" cy="4351338"/>
          </a:xfrm>
        </p:spPr>
        <p:txBody>
          <a:bodyPr/>
          <a:lstStyle/>
          <a:p>
            <a:r>
              <a:rPr lang="hr-HR" dirty="0" err="1"/>
              <a:t>Inti</a:t>
            </a:r>
            <a:r>
              <a:rPr lang="hr-HR" dirty="0"/>
              <a:t> </a:t>
            </a:r>
            <a:r>
              <a:rPr lang="hr-HR" dirty="0" err="1"/>
              <a:t>Raymi</a:t>
            </a:r>
            <a:r>
              <a:rPr lang="hr-HR" dirty="0"/>
              <a:t> </a:t>
            </a:r>
          </a:p>
        </p:txBody>
      </p:sp>
      <p:pic>
        <p:nvPicPr>
          <p:cNvPr id="5122" name="Picture 2" descr="INTI RAYMI TOURS 2021: Cultural Festival of the Incas">
            <a:extLst>
              <a:ext uri="{FF2B5EF4-FFF2-40B4-BE49-F238E27FC236}">
                <a16:creationId xmlns:a16="http://schemas.microsoft.com/office/drawing/2014/main" id="{17109C2D-AB6E-4A4F-A43F-B889561BC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537" y="2317185"/>
            <a:ext cx="2803416" cy="212407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017 Inti Raymi Festival Tour and Tickets Now Open for ...">
            <a:extLst>
              <a:ext uri="{FF2B5EF4-FFF2-40B4-BE49-F238E27FC236}">
                <a16:creationId xmlns:a16="http://schemas.microsoft.com/office/drawing/2014/main" id="{DAF3ABDB-DA07-49EF-8EC3-189C227A3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072" y="2040960"/>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gical Andes Photography | Ñustas / Virgins of the Sun below ...">
            <a:extLst>
              <a:ext uri="{FF2B5EF4-FFF2-40B4-BE49-F238E27FC236}">
                <a16:creationId xmlns:a16="http://schemas.microsoft.com/office/drawing/2014/main" id="{836E6C29-B307-4E3E-B064-E4FBB4468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162" y="3938382"/>
            <a:ext cx="2923917" cy="194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8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6AE7F9-7C55-46E3-A437-BD95600E145F}"/>
              </a:ext>
            </a:extLst>
          </p:cNvPr>
          <p:cNvSpPr>
            <a:spLocks noGrp="1"/>
          </p:cNvSpPr>
          <p:nvPr>
            <p:ph type="title"/>
          </p:nvPr>
        </p:nvSpPr>
        <p:spPr>
          <a:xfrm>
            <a:off x="838200" y="365126"/>
            <a:ext cx="10515600" cy="429354"/>
          </a:xfrm>
        </p:spPr>
        <p:txBody>
          <a:bodyPr>
            <a:normAutofit fontScale="90000"/>
          </a:bodyPr>
          <a:lstStyle/>
          <a:p>
            <a:r>
              <a:rPr lang="hr-HR" dirty="0" err="1"/>
              <a:t>Nustas</a:t>
            </a:r>
            <a:r>
              <a:rPr lang="hr-HR" dirty="0"/>
              <a:t> – Djevice Sunca</a:t>
            </a:r>
          </a:p>
        </p:txBody>
      </p:sp>
      <p:sp>
        <p:nvSpPr>
          <p:cNvPr id="5" name="Rezervirano mjesto sadržaja 4">
            <a:extLst>
              <a:ext uri="{FF2B5EF4-FFF2-40B4-BE49-F238E27FC236}">
                <a16:creationId xmlns:a16="http://schemas.microsoft.com/office/drawing/2014/main" id="{A13447AB-3089-4AFF-991D-2F295654C51A}"/>
              </a:ext>
            </a:extLst>
          </p:cNvPr>
          <p:cNvSpPr>
            <a:spLocks noGrp="1"/>
          </p:cNvSpPr>
          <p:nvPr>
            <p:ph idx="1"/>
          </p:nvPr>
        </p:nvSpPr>
        <p:spPr>
          <a:xfrm>
            <a:off x="838200" y="959370"/>
            <a:ext cx="10515600" cy="5217593"/>
          </a:xfrm>
        </p:spPr>
        <p:txBody>
          <a:bodyPr>
            <a:normAutofit/>
          </a:bodyPr>
          <a:lstStyle/>
          <a:p>
            <a:pPr marL="0" indent="0">
              <a:buNone/>
            </a:pPr>
            <a:r>
              <a:rPr lang="hr-HR" sz="2000" dirty="0"/>
              <a:t>S navršenih 12 godine svaka se djevojka mogla nadati da će joj pripasti čast vječnog služenja Inki i njegovom ocu Suncu. Za vrijeme održavanja sajmova i festivala, </a:t>
            </a:r>
            <a:r>
              <a:rPr lang="hr-HR" sz="2000" i="1" dirty="0" err="1"/>
              <a:t>apoponaca</a:t>
            </a:r>
            <a:r>
              <a:rPr lang="hr-HR" sz="2000" i="1" dirty="0"/>
              <a:t>, „onaj koji odabire djecu”, </a:t>
            </a:r>
            <a:r>
              <a:rPr lang="hr-HR" sz="2000" dirty="0"/>
              <a:t>izabirao je najljepše djevojke iz svakog </a:t>
            </a:r>
            <a:r>
              <a:rPr lang="hr-HR" sz="2000" i="1" dirty="0" err="1"/>
              <a:t>ayllu</a:t>
            </a:r>
            <a:r>
              <a:rPr lang="hr-HR" sz="2000" i="1" dirty="0"/>
              <a:t>-a</a:t>
            </a:r>
            <a:r>
              <a:rPr lang="hr-HR" sz="2000" dirty="0"/>
              <a:t>. One su odlazile u </a:t>
            </a:r>
            <a:r>
              <a:rPr lang="hr-HR" sz="2000" dirty="0" err="1"/>
              <a:t>a</a:t>
            </a:r>
            <a:r>
              <a:rPr lang="hr-HR" sz="2000" i="1" dirty="0" err="1"/>
              <a:t>clla-wasi</a:t>
            </a:r>
            <a:r>
              <a:rPr lang="hr-HR" sz="2000" dirty="0"/>
              <a:t>, Kuću djevica. Tamo su prolazile školovanje u trajanju od tri godine, na kraju kojeg ih je Velika svećenica Sunca, </a:t>
            </a:r>
            <a:r>
              <a:rPr lang="hr-HR" sz="2000" i="1" dirty="0" err="1"/>
              <a:t>Cora</a:t>
            </a:r>
            <a:r>
              <a:rPr lang="hr-HR" sz="2000" dirty="0"/>
              <a:t>, pozvala da se odluče između svakodnevnog života ili doživotnog posvećenja Suncu. </a:t>
            </a:r>
            <a:r>
              <a:rPr lang="hr-HR" sz="2000" dirty="0" err="1"/>
              <a:t>Nustas</a:t>
            </a:r>
            <a:r>
              <a:rPr lang="hr-HR" sz="2000" dirty="0"/>
              <a:t> (</a:t>
            </a:r>
            <a:r>
              <a:rPr lang="hr-HR" sz="2000" dirty="0" err="1"/>
              <a:t>čit</a:t>
            </a:r>
            <a:r>
              <a:rPr lang="hr-HR" sz="2000" dirty="0"/>
              <a:t>.: </a:t>
            </a:r>
            <a:r>
              <a:rPr lang="hr-HR" sz="2000" dirty="0" err="1"/>
              <a:t>njustas</a:t>
            </a:r>
            <a:r>
              <a:rPr lang="hr-HR" sz="2000" dirty="0"/>
              <a:t>) su život provele u Domu djevica Sunca. Posjete im nisu bile dozvoljene kao ni ikakvi kontakti s ljudima van Doma. Njihov glavni posao bi je pletenje i tkanje odjeće i izrada svih ukrasa koje su nosili Inka i njegova zakonita žena te </a:t>
            </a:r>
            <a:r>
              <a:rPr lang="hr-HR" sz="2000" dirty="0" err="1"/>
              <a:t>Inkini</a:t>
            </a:r>
            <a:r>
              <a:rPr lang="hr-HR" sz="2000" dirty="0"/>
              <a:t> rođaci plemenite krvi. S posebnom pažnjom tkale su odjeću svom „mužu” Suncu i mijesile žrtveni kruh (</a:t>
            </a:r>
            <a:r>
              <a:rPr lang="hr-HR" sz="2000" dirty="0" err="1"/>
              <a:t>sanca</a:t>
            </a:r>
            <a:r>
              <a:rPr lang="hr-HR" sz="2000" dirty="0"/>
              <a:t>). Dio je tih stvari Inka primao kao svetinju i ukazivao im najveće štovanje, a dio je žrtvovan za vrijeme svečanosti </a:t>
            </a:r>
            <a:r>
              <a:rPr lang="hr-HR" sz="2000" dirty="0" err="1"/>
              <a:t>Inti</a:t>
            </a:r>
            <a:r>
              <a:rPr lang="hr-HR" sz="2000" dirty="0"/>
              <a:t> </a:t>
            </a:r>
            <a:r>
              <a:rPr lang="hr-HR" sz="2000" dirty="0" err="1"/>
              <a:t>Raymi</a:t>
            </a:r>
            <a:r>
              <a:rPr lang="hr-HR" sz="2000" dirty="0"/>
              <a:t>.</a:t>
            </a:r>
          </a:p>
          <a:p>
            <a:endParaRPr lang="hr-HR" sz="2400" dirty="0"/>
          </a:p>
          <a:p>
            <a:endParaRPr lang="hr-HR" dirty="0"/>
          </a:p>
          <a:p>
            <a:endParaRPr lang="hr-HR" dirty="0"/>
          </a:p>
        </p:txBody>
      </p:sp>
      <p:pic>
        <p:nvPicPr>
          <p:cNvPr id="4098" name="Picture 2" descr="Reviva la magia y fuerza desplegadas en el Inti Raymi (FOTOS ...">
            <a:extLst>
              <a:ext uri="{FF2B5EF4-FFF2-40B4-BE49-F238E27FC236}">
                <a16:creationId xmlns:a16="http://schemas.microsoft.com/office/drawing/2014/main" id="{83C2D8D5-FFF4-4C49-83CF-71187E91A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639" y="3987385"/>
            <a:ext cx="4392118" cy="218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0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26577D-0AE8-4D32-8865-207CA9C00756}"/>
              </a:ext>
            </a:extLst>
          </p:cNvPr>
          <p:cNvSpPr>
            <a:spLocks noGrp="1"/>
          </p:cNvSpPr>
          <p:nvPr>
            <p:ph type="title"/>
          </p:nvPr>
        </p:nvSpPr>
        <p:spPr>
          <a:xfrm>
            <a:off x="838200" y="365126"/>
            <a:ext cx="10515600" cy="819098"/>
          </a:xfrm>
        </p:spPr>
        <p:txBody>
          <a:bodyPr/>
          <a:lstStyle/>
          <a:p>
            <a:r>
              <a:rPr lang="hr-HR" dirty="0"/>
              <a:t>Školstvo</a:t>
            </a:r>
          </a:p>
        </p:txBody>
      </p:sp>
      <p:sp>
        <p:nvSpPr>
          <p:cNvPr id="3" name="Rezervirano mjesto sadržaja 2">
            <a:extLst>
              <a:ext uri="{FF2B5EF4-FFF2-40B4-BE49-F238E27FC236}">
                <a16:creationId xmlns:a16="http://schemas.microsoft.com/office/drawing/2014/main" id="{595C92E5-C754-43D6-B6CB-B592995CF0A4}"/>
              </a:ext>
            </a:extLst>
          </p:cNvPr>
          <p:cNvSpPr>
            <a:spLocks noGrp="1"/>
          </p:cNvSpPr>
          <p:nvPr>
            <p:ph idx="1"/>
          </p:nvPr>
        </p:nvSpPr>
        <p:spPr>
          <a:xfrm>
            <a:off x="838200" y="1184224"/>
            <a:ext cx="10515600" cy="4992739"/>
          </a:xfrm>
        </p:spPr>
        <p:txBody>
          <a:bodyPr>
            <a:normAutofit/>
          </a:bodyPr>
          <a:lstStyle/>
          <a:p>
            <a:pPr marL="0" indent="0">
              <a:buNone/>
            </a:pPr>
            <a:r>
              <a:rPr lang="hr-HR" sz="2400" dirty="0"/>
              <a:t>Prvu školu Imperija Inka, </a:t>
            </a:r>
            <a:r>
              <a:rPr lang="hr-HR" sz="2400" i="1" dirty="0" err="1"/>
              <a:t>yachahuasi</a:t>
            </a:r>
            <a:r>
              <a:rPr lang="hr-HR" sz="2400" dirty="0"/>
              <a:t>, osnovao je šesti Inka, </a:t>
            </a:r>
            <a:r>
              <a:rPr lang="hr-HR" sz="2400" dirty="0" err="1"/>
              <a:t>Inca</a:t>
            </a:r>
            <a:r>
              <a:rPr lang="hr-HR" sz="2400" dirty="0"/>
              <a:t> Roca u 14. st., s namjerom da ona postaje nacionalno sveučilište, upravna i visoka vojna škola. To je bila škola za djecu gornje kaste, za prinčeve i sinove plemića, a bilo je obavezno pohađati je. Princeze nisu išle u školu jer je „ženama učenost bila suvišna”. U </a:t>
            </a:r>
            <a:r>
              <a:rPr lang="hr-HR" sz="2400" i="1" dirty="0" err="1"/>
              <a:t>yachahuasi</a:t>
            </a:r>
            <a:r>
              <a:rPr lang="hr-HR" sz="2400" i="1" dirty="0"/>
              <a:t>-u </a:t>
            </a:r>
            <a:r>
              <a:rPr lang="hr-HR" sz="2400" dirty="0"/>
              <a:t>su živjeli filozofi (</a:t>
            </a:r>
            <a:r>
              <a:rPr lang="hr-HR" sz="2400" i="1" dirty="0" err="1"/>
              <a:t>amauti</a:t>
            </a:r>
            <a:r>
              <a:rPr lang="hr-HR" sz="2400" dirty="0"/>
              <a:t>), koji su po rođenju bili Inke, pjesnici (</a:t>
            </a:r>
            <a:r>
              <a:rPr lang="hr-HR" sz="2400" i="1" dirty="0" err="1"/>
              <a:t>harava-cune</a:t>
            </a:r>
            <a:r>
              <a:rPr lang="hr-HR" sz="2400" dirty="0"/>
              <a:t>) i sami učenici. Školovanje je trajalo četiri godine, a učila se povijest, običaji, vjera, poezija i pravila o upotrebi „uzlatog pisma” – </a:t>
            </a:r>
            <a:r>
              <a:rPr lang="hr-HR" sz="2400" i="1" dirty="0" err="1"/>
              <a:t>quipua</a:t>
            </a:r>
            <a:r>
              <a:rPr lang="hr-HR" sz="2400" dirty="0"/>
              <a:t>. Morali su se baviti sportovima, osobito trčanjem. Završni ispit slijedio je nakon završene škole, u dobi od 16 godina. Onima koji bi dobili najbolje ocjene kralj je predavao teške naušnice, znakove društvenog položaja više kaste. Po završetku školovanja, mladići su bili spremni prihvatiti se svake dužnosti koju bi im vladar mogao povjeriti.</a:t>
            </a:r>
          </a:p>
        </p:txBody>
      </p:sp>
    </p:spTree>
    <p:extLst>
      <p:ext uri="{BB962C8B-B14F-4D97-AF65-F5344CB8AC3E}">
        <p14:creationId xmlns:p14="http://schemas.microsoft.com/office/powerpoint/2010/main" val="355172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43A091-B33D-4E24-9501-166948B67E46}"/>
              </a:ext>
            </a:extLst>
          </p:cNvPr>
          <p:cNvSpPr>
            <a:spLocks noGrp="1"/>
          </p:cNvSpPr>
          <p:nvPr>
            <p:ph type="title"/>
          </p:nvPr>
        </p:nvSpPr>
        <p:spPr>
          <a:xfrm>
            <a:off x="838200" y="365126"/>
            <a:ext cx="10515600" cy="787270"/>
          </a:xfrm>
        </p:spPr>
        <p:txBody>
          <a:bodyPr/>
          <a:lstStyle/>
          <a:p>
            <a:r>
              <a:rPr lang="hr-HR" dirty="0" err="1"/>
              <a:t>Quipu</a:t>
            </a:r>
            <a:r>
              <a:rPr lang="hr-HR" dirty="0"/>
              <a:t> </a:t>
            </a:r>
          </a:p>
        </p:txBody>
      </p:sp>
      <p:sp>
        <p:nvSpPr>
          <p:cNvPr id="3" name="Rezervirano mjesto sadržaja 2">
            <a:extLst>
              <a:ext uri="{FF2B5EF4-FFF2-40B4-BE49-F238E27FC236}">
                <a16:creationId xmlns:a16="http://schemas.microsoft.com/office/drawing/2014/main" id="{49C9657D-1ECE-460E-B50D-524558FEEF15}"/>
              </a:ext>
            </a:extLst>
          </p:cNvPr>
          <p:cNvSpPr>
            <a:spLocks noGrp="1"/>
          </p:cNvSpPr>
          <p:nvPr>
            <p:ph idx="1"/>
          </p:nvPr>
        </p:nvSpPr>
        <p:spPr>
          <a:xfrm>
            <a:off x="887260" y="1152396"/>
            <a:ext cx="10515600" cy="5024567"/>
          </a:xfrm>
        </p:spPr>
        <p:txBody>
          <a:bodyPr>
            <a:noAutofit/>
          </a:bodyPr>
          <a:lstStyle/>
          <a:p>
            <a:pPr marL="0" indent="0">
              <a:buNone/>
            </a:pPr>
            <a:r>
              <a:rPr lang="hr-HR" sz="2000" dirty="0" err="1"/>
              <a:t>Quipu</a:t>
            </a:r>
            <a:r>
              <a:rPr lang="hr-HR" sz="2000" dirty="0"/>
              <a:t> je sustav raznobojnih zauzlanih niti kojima su Inke bilježili sve važne stvari i događaje u Imperiju: popis stanovništva, poreze, količine zemljišta, hrane, ali i obrede, povijesne događaje, one iz nedavne prošlosti, naredbe, zakone, priče, pjesme…. Cijeli život Carstva. Na osnovnom užetu, debljine štapa, bio je pričvršćen niz niti od kojih su se neke mogle i skinuti. Niti su bile jednobojne, u dvije ili nekoliko boja. Svaka je boja imala određeno značenje: žuta je predstavljala zlato, bijela srebro, crvena ratnike, crna rat, zelena neprijatelja. Stvari koje se nisu izražavale bojama, bile su zabilježene po važnosti i kvaliteti, svaka prema vrsti i rodu. Neke od niti su imale i dodatne konopčiće, tanje i iste boje, kao male odvojke. Čvorovi na nitima označavali su jedinice, desetice, stotice, tisućice, deset tisuća i rijetko ili nikad sto tisuća. Na glavnim su uzicama bili zapisani najveći brojevi. </a:t>
            </a:r>
            <a:r>
              <a:rPr lang="hr-HR" sz="2000" dirty="0" err="1"/>
              <a:t>Inkajsko</a:t>
            </a:r>
            <a:r>
              <a:rPr lang="hr-HR" sz="2000" dirty="0"/>
              <a:t> pismo izrađivalo se od vune, pamuka, vlakana agave ili čak od ljudske kose. </a:t>
            </a:r>
          </a:p>
          <a:p>
            <a:pPr marL="0" indent="0">
              <a:buNone/>
            </a:pPr>
            <a:r>
              <a:rPr lang="hr-HR" sz="2000" dirty="0"/>
              <a:t>Službenici višeg sloja, najčešće </a:t>
            </a:r>
            <a:r>
              <a:rPr lang="hr-HR" sz="2000" i="1" dirty="0" err="1"/>
              <a:t>amauti</a:t>
            </a:r>
            <a:r>
              <a:rPr lang="hr-HR" sz="2000" dirty="0"/>
              <a:t> (mudraci), bili su zaduženi za „zapisivanje” povijesti Imperija. Dijelom su ih bilježili i pjesnici, birajući najslavnije i najljepše događaje za svoje pjesme i balade koje su bile izvođene za vrijeme kraljevskih festivala ili za </a:t>
            </a:r>
            <a:r>
              <a:rPr lang="hr-HR" sz="2000" dirty="0" err="1"/>
              <a:t>Inkinim</a:t>
            </a:r>
            <a:r>
              <a:rPr lang="hr-HR" sz="2000" dirty="0"/>
              <a:t> stolom.</a:t>
            </a:r>
          </a:p>
          <a:p>
            <a:pPr marL="0" indent="0">
              <a:buNone/>
            </a:pPr>
            <a:r>
              <a:rPr lang="hr-HR" sz="2000" dirty="0"/>
              <a:t>Čuvari </a:t>
            </a:r>
            <a:r>
              <a:rPr lang="hr-HR" sz="2000" i="1" dirty="0" err="1"/>
              <a:t>quipu</a:t>
            </a:r>
            <a:r>
              <a:rPr lang="hr-HR" sz="2000" i="1" dirty="0"/>
              <a:t>-a</a:t>
            </a:r>
            <a:r>
              <a:rPr lang="hr-HR" sz="2000" dirty="0"/>
              <a:t>, zvani </a:t>
            </a:r>
            <a:r>
              <a:rPr lang="hr-HR" sz="2000" i="1" dirty="0" err="1"/>
              <a:t>quipu-camayocs</a:t>
            </a:r>
            <a:r>
              <a:rPr lang="hr-HR" sz="2000" dirty="0"/>
              <a:t>, bile su osobe od povjerenja, a moglo ih se prepoznati po kapi na kojoj su nosili znak mladog Mjeseca napravljenog od srebra.</a:t>
            </a:r>
          </a:p>
        </p:txBody>
      </p:sp>
    </p:spTree>
    <p:extLst>
      <p:ext uri="{BB962C8B-B14F-4D97-AF65-F5344CB8AC3E}">
        <p14:creationId xmlns:p14="http://schemas.microsoft.com/office/powerpoint/2010/main" val="31366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9874ACE-4101-4785-82C1-1E7FFDC2A64D}"/>
              </a:ext>
            </a:extLst>
          </p:cNvPr>
          <p:cNvSpPr>
            <a:spLocks noGrp="1"/>
          </p:cNvSpPr>
          <p:nvPr>
            <p:ph type="title"/>
          </p:nvPr>
        </p:nvSpPr>
        <p:spPr>
          <a:xfrm>
            <a:off x="838200" y="365125"/>
            <a:ext cx="10515600" cy="486645"/>
          </a:xfrm>
        </p:spPr>
        <p:txBody>
          <a:bodyPr>
            <a:normAutofit fontScale="90000"/>
          </a:bodyPr>
          <a:lstStyle/>
          <a:p>
            <a:endParaRPr lang="hr-HR" dirty="0"/>
          </a:p>
        </p:txBody>
      </p:sp>
      <p:sp>
        <p:nvSpPr>
          <p:cNvPr id="5" name="Rezervirano mjesto sadržaja 4">
            <a:extLst>
              <a:ext uri="{FF2B5EF4-FFF2-40B4-BE49-F238E27FC236}">
                <a16:creationId xmlns:a16="http://schemas.microsoft.com/office/drawing/2014/main" id="{5609539D-7A2C-4ADE-B95D-B3C83D4F9542}"/>
              </a:ext>
            </a:extLst>
          </p:cNvPr>
          <p:cNvSpPr>
            <a:spLocks noGrp="1"/>
          </p:cNvSpPr>
          <p:nvPr>
            <p:ph sz="half" idx="1"/>
          </p:nvPr>
        </p:nvSpPr>
        <p:spPr>
          <a:xfrm>
            <a:off x="838201" y="1152395"/>
            <a:ext cx="5181600" cy="4083484"/>
          </a:xfrm>
        </p:spPr>
        <p:txBody>
          <a:bodyPr>
            <a:normAutofit lnSpcReduction="10000"/>
          </a:bodyPr>
          <a:lstStyle/>
          <a:p>
            <a:r>
              <a:rPr lang="hr-HR" dirty="0" err="1"/>
              <a:t>Quipu</a:t>
            </a:r>
            <a:r>
              <a:rPr lang="hr-HR" dirty="0"/>
              <a:t> – </a:t>
            </a:r>
            <a:r>
              <a:rPr lang="hr-HR" dirty="0" err="1"/>
              <a:t>inkajsko</a:t>
            </a:r>
            <a:r>
              <a:rPr lang="hr-HR" dirty="0"/>
              <a:t> pismo</a:t>
            </a:r>
          </a:p>
        </p:txBody>
      </p:sp>
      <p:sp>
        <p:nvSpPr>
          <p:cNvPr id="6" name="Rezervirano mjesto sadržaja 5">
            <a:extLst>
              <a:ext uri="{FF2B5EF4-FFF2-40B4-BE49-F238E27FC236}">
                <a16:creationId xmlns:a16="http://schemas.microsoft.com/office/drawing/2014/main" id="{37E6DB49-650F-4380-9422-017B16E50728}"/>
              </a:ext>
            </a:extLst>
          </p:cNvPr>
          <p:cNvSpPr>
            <a:spLocks noGrp="1"/>
          </p:cNvSpPr>
          <p:nvPr>
            <p:ph sz="half" idx="2"/>
          </p:nvPr>
        </p:nvSpPr>
        <p:spPr>
          <a:xfrm>
            <a:off x="6172200" y="1152395"/>
            <a:ext cx="5181600" cy="5024568"/>
          </a:xfrm>
        </p:spPr>
        <p:txBody>
          <a:bodyPr>
            <a:normAutofit lnSpcReduction="10000"/>
          </a:bodyPr>
          <a:lstStyle/>
          <a:p>
            <a:r>
              <a:rPr lang="hr-HR" dirty="0"/>
              <a:t>Kraljevi Inka, potomci Sunca:</a:t>
            </a:r>
          </a:p>
          <a:p>
            <a:pPr marL="514350" indent="-514350">
              <a:buAutoNum type="arabicPeriod"/>
            </a:pPr>
            <a:r>
              <a:rPr lang="hr-HR" sz="1800" dirty="0" err="1"/>
              <a:t>Manco</a:t>
            </a:r>
            <a:r>
              <a:rPr lang="hr-HR" sz="1800" dirty="0"/>
              <a:t> </a:t>
            </a:r>
            <a:r>
              <a:rPr lang="hr-HR" sz="1800" dirty="0" err="1"/>
              <a:t>Capac</a:t>
            </a:r>
            <a:endParaRPr lang="hr-HR" sz="1800" dirty="0"/>
          </a:p>
          <a:p>
            <a:pPr marL="514350" indent="-514350">
              <a:buAutoNum type="arabicPeriod"/>
            </a:pPr>
            <a:r>
              <a:rPr lang="hr-HR" sz="1800" dirty="0" err="1"/>
              <a:t>Sinchi</a:t>
            </a:r>
            <a:r>
              <a:rPr lang="hr-HR" sz="1800" dirty="0"/>
              <a:t> Roca</a:t>
            </a:r>
          </a:p>
          <a:p>
            <a:pPr marL="514350" indent="-514350">
              <a:buAutoNum type="arabicPeriod"/>
            </a:pPr>
            <a:r>
              <a:rPr lang="hr-HR" sz="1800" dirty="0" err="1"/>
              <a:t>Lloque</a:t>
            </a:r>
            <a:r>
              <a:rPr lang="hr-HR" sz="1800" dirty="0"/>
              <a:t> </a:t>
            </a:r>
            <a:r>
              <a:rPr lang="hr-HR" sz="1800" dirty="0" err="1"/>
              <a:t>Yupanqui</a:t>
            </a:r>
            <a:endParaRPr lang="hr-HR" sz="1800" dirty="0"/>
          </a:p>
          <a:p>
            <a:pPr marL="514350" indent="-514350">
              <a:buAutoNum type="arabicPeriod"/>
            </a:pPr>
            <a:r>
              <a:rPr lang="hr-HR" sz="1800" dirty="0" err="1"/>
              <a:t>Mayta</a:t>
            </a:r>
            <a:r>
              <a:rPr lang="hr-HR" sz="1800" dirty="0"/>
              <a:t> </a:t>
            </a:r>
            <a:r>
              <a:rPr lang="hr-HR" sz="1800" dirty="0" err="1"/>
              <a:t>Capac</a:t>
            </a:r>
            <a:endParaRPr lang="hr-HR" sz="1800" dirty="0"/>
          </a:p>
          <a:p>
            <a:pPr marL="514350" indent="-514350">
              <a:buAutoNum type="arabicPeriod"/>
            </a:pPr>
            <a:r>
              <a:rPr lang="hr-HR" sz="1800" dirty="0" err="1"/>
              <a:t>Capac</a:t>
            </a:r>
            <a:r>
              <a:rPr lang="hr-HR" sz="1800" dirty="0"/>
              <a:t> </a:t>
            </a:r>
            <a:r>
              <a:rPr lang="hr-HR" sz="1800" dirty="0" err="1"/>
              <a:t>Yupanqui</a:t>
            </a:r>
            <a:endParaRPr lang="hr-HR" sz="1800" dirty="0"/>
          </a:p>
          <a:p>
            <a:pPr marL="514350" indent="-514350">
              <a:buAutoNum type="arabicPeriod"/>
            </a:pPr>
            <a:r>
              <a:rPr lang="hr-HR" sz="1800" dirty="0" err="1"/>
              <a:t>Inca</a:t>
            </a:r>
            <a:r>
              <a:rPr lang="hr-HR" sz="1800" dirty="0"/>
              <a:t> Roca</a:t>
            </a:r>
          </a:p>
          <a:p>
            <a:pPr marL="514350" indent="-514350">
              <a:buAutoNum type="arabicPeriod"/>
            </a:pPr>
            <a:r>
              <a:rPr lang="hr-HR" sz="1800" dirty="0" err="1"/>
              <a:t>Yahuar</a:t>
            </a:r>
            <a:r>
              <a:rPr lang="hr-HR" sz="1800" dirty="0"/>
              <a:t> </a:t>
            </a:r>
            <a:r>
              <a:rPr lang="hr-HR" sz="1800" dirty="0" err="1"/>
              <a:t>Huacac</a:t>
            </a:r>
            <a:endParaRPr lang="hr-HR" sz="1800" dirty="0"/>
          </a:p>
          <a:p>
            <a:pPr marL="514350" indent="-514350">
              <a:buAutoNum type="arabicPeriod"/>
            </a:pPr>
            <a:r>
              <a:rPr lang="hr-HR" sz="1800" dirty="0" err="1"/>
              <a:t>Viracocha</a:t>
            </a:r>
            <a:r>
              <a:rPr lang="hr-HR" sz="1800" dirty="0"/>
              <a:t> </a:t>
            </a:r>
            <a:r>
              <a:rPr lang="hr-HR" sz="1800" dirty="0" err="1"/>
              <a:t>Inca</a:t>
            </a:r>
            <a:endParaRPr lang="hr-HR" sz="1800" dirty="0"/>
          </a:p>
          <a:p>
            <a:pPr marL="514350" indent="-514350">
              <a:buAutoNum type="arabicPeriod"/>
            </a:pPr>
            <a:r>
              <a:rPr lang="hr-HR" sz="1800" dirty="0" err="1"/>
              <a:t>Pachacutec</a:t>
            </a:r>
            <a:r>
              <a:rPr lang="hr-HR" sz="1800" dirty="0"/>
              <a:t> </a:t>
            </a:r>
            <a:r>
              <a:rPr lang="hr-HR" sz="1800" dirty="0" err="1"/>
              <a:t>Inca</a:t>
            </a:r>
            <a:r>
              <a:rPr lang="hr-HR" sz="1800" dirty="0"/>
              <a:t> </a:t>
            </a:r>
            <a:r>
              <a:rPr lang="hr-HR" sz="1800" dirty="0" err="1"/>
              <a:t>Yupanqui</a:t>
            </a:r>
            <a:endParaRPr lang="hr-HR" sz="1800" dirty="0"/>
          </a:p>
          <a:p>
            <a:pPr marL="514350" indent="-514350">
              <a:buAutoNum type="arabicPeriod"/>
            </a:pPr>
            <a:r>
              <a:rPr lang="hr-HR" sz="1800" dirty="0" err="1"/>
              <a:t>Tupac</a:t>
            </a:r>
            <a:r>
              <a:rPr lang="hr-HR" sz="1800" dirty="0"/>
              <a:t> </a:t>
            </a:r>
            <a:r>
              <a:rPr lang="hr-HR" sz="1800" dirty="0" err="1"/>
              <a:t>Inca</a:t>
            </a:r>
            <a:r>
              <a:rPr lang="hr-HR" sz="1800" dirty="0"/>
              <a:t> </a:t>
            </a:r>
            <a:r>
              <a:rPr lang="hr-HR" sz="1800" dirty="0" err="1"/>
              <a:t>Yupanqui</a:t>
            </a:r>
            <a:endParaRPr lang="hr-HR" sz="1800" dirty="0"/>
          </a:p>
          <a:p>
            <a:pPr marL="514350" indent="-514350">
              <a:buAutoNum type="arabicPeriod"/>
            </a:pPr>
            <a:r>
              <a:rPr lang="hr-HR" sz="1800" dirty="0" err="1"/>
              <a:t>Huayna</a:t>
            </a:r>
            <a:r>
              <a:rPr lang="hr-HR" sz="1800" dirty="0"/>
              <a:t> </a:t>
            </a:r>
            <a:r>
              <a:rPr lang="hr-HR" sz="1800" dirty="0" err="1"/>
              <a:t>Capac</a:t>
            </a:r>
            <a:endParaRPr lang="hr-HR" sz="1800" dirty="0"/>
          </a:p>
          <a:p>
            <a:pPr marL="514350" indent="-514350">
              <a:buAutoNum type="arabicPeriod"/>
            </a:pPr>
            <a:r>
              <a:rPr lang="hr-HR" sz="1800" dirty="0" err="1"/>
              <a:t>Huascar</a:t>
            </a:r>
            <a:endParaRPr lang="hr-HR" sz="1800" dirty="0"/>
          </a:p>
          <a:p>
            <a:pPr marL="514350" indent="-514350">
              <a:buAutoNum type="arabicPeriod"/>
            </a:pPr>
            <a:r>
              <a:rPr lang="hr-HR" sz="1800" dirty="0" err="1"/>
              <a:t>Atahualpa</a:t>
            </a:r>
            <a:endParaRPr lang="hr-HR" sz="1800" dirty="0"/>
          </a:p>
          <a:p>
            <a:pPr marL="514350" indent="-514350">
              <a:buAutoNum type="arabicPeriod"/>
            </a:pPr>
            <a:endParaRPr lang="hr-HR" sz="1800" dirty="0"/>
          </a:p>
        </p:txBody>
      </p:sp>
      <p:pic>
        <p:nvPicPr>
          <p:cNvPr id="7" name="Picture 2" descr="El quipu: una calculadora en el Imperio Inca">
            <a:extLst>
              <a:ext uri="{FF2B5EF4-FFF2-40B4-BE49-F238E27FC236}">
                <a16:creationId xmlns:a16="http://schemas.microsoft.com/office/drawing/2014/main" id="{08580DE7-F9B5-4541-BC5B-EAE4F427A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929" y="2179953"/>
            <a:ext cx="3458227" cy="202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2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35F02F-8359-4AB5-8E64-E65A798F1B51}"/>
              </a:ext>
            </a:extLst>
          </p:cNvPr>
          <p:cNvSpPr>
            <a:spLocks noGrp="1"/>
          </p:cNvSpPr>
          <p:nvPr>
            <p:ph type="title"/>
          </p:nvPr>
        </p:nvSpPr>
        <p:spPr>
          <a:xfrm>
            <a:off x="838200" y="365126"/>
            <a:ext cx="10515600" cy="849078"/>
          </a:xfrm>
        </p:spPr>
        <p:txBody>
          <a:bodyPr/>
          <a:lstStyle/>
          <a:p>
            <a:r>
              <a:rPr lang="hr-HR" dirty="0"/>
              <a:t>Zaključak:</a:t>
            </a:r>
          </a:p>
        </p:txBody>
      </p:sp>
      <p:sp>
        <p:nvSpPr>
          <p:cNvPr id="6" name="Rezervirano mjesto sadržaja 5">
            <a:extLst>
              <a:ext uri="{FF2B5EF4-FFF2-40B4-BE49-F238E27FC236}">
                <a16:creationId xmlns:a16="http://schemas.microsoft.com/office/drawing/2014/main" id="{AD5A44CC-9C62-4E3C-BD09-BF28F303CCC2}"/>
              </a:ext>
            </a:extLst>
          </p:cNvPr>
          <p:cNvSpPr>
            <a:spLocks noGrp="1"/>
          </p:cNvSpPr>
          <p:nvPr>
            <p:ph idx="1"/>
          </p:nvPr>
        </p:nvSpPr>
        <p:spPr>
          <a:xfrm>
            <a:off x="838200" y="1214203"/>
            <a:ext cx="10515600" cy="4962759"/>
          </a:xfrm>
        </p:spPr>
        <p:txBody>
          <a:bodyPr>
            <a:normAutofit lnSpcReduction="10000"/>
          </a:bodyPr>
          <a:lstStyle/>
          <a:p>
            <a:pPr marL="0" indent="0">
              <a:buNone/>
            </a:pPr>
            <a:r>
              <a:rPr lang="hr-HR" dirty="0"/>
              <a:t>Inke su bili Rimljani zapadne hemisfere. Osvajači, organizatori, graditelji i mudri političari. To je bio svijet u kojem zlato i srebro nisu imali većeg značenja osim umjetničkog, novac i moć koja iz njega proizlazi nisu postojali, a jedina je mjera vrijednosti bila zemlja.</a:t>
            </a:r>
          </a:p>
          <a:p>
            <a:pPr marL="0" indent="0">
              <a:buNone/>
            </a:pPr>
            <a:r>
              <a:rPr lang="hr-HR" dirty="0"/>
              <a:t>Godine 1533., španjolski osvajač </a:t>
            </a:r>
            <a:r>
              <a:rPr lang="hr-HR" dirty="0" err="1"/>
              <a:t>Fancisco</a:t>
            </a:r>
            <a:r>
              <a:rPr lang="hr-HR" dirty="0"/>
              <a:t> Pizarro susreo se s posljednjim Inkom, </a:t>
            </a:r>
            <a:r>
              <a:rPr lang="hr-HR" dirty="0" err="1"/>
              <a:t>Atahualpom</a:t>
            </a:r>
            <a:r>
              <a:rPr lang="hr-HR" dirty="0"/>
              <a:t> u gradu </a:t>
            </a:r>
            <a:r>
              <a:rPr lang="hr-HR" dirty="0" err="1"/>
              <a:t>Cajamarca</a:t>
            </a:r>
            <a:r>
              <a:rPr lang="hr-HR" dirty="0"/>
              <a:t>. Pizarra je pratilo 167 vojnika koji su iz zasjede porazili </a:t>
            </a:r>
            <a:r>
              <a:rPr lang="hr-HR" dirty="0" err="1"/>
              <a:t>Atahualpinu</a:t>
            </a:r>
            <a:r>
              <a:rPr lang="hr-HR" dirty="0"/>
              <a:t> vojsku, a </a:t>
            </a:r>
            <a:r>
              <a:rPr lang="hr-HR" dirty="0" err="1"/>
              <a:t>Atahualpa</a:t>
            </a:r>
            <a:r>
              <a:rPr lang="hr-HR" dirty="0"/>
              <a:t> je zarobljen. Pizarro je za njega tražio otkupninu u iznosu od jedne sobe ispunjene zlatom i još dvije takve ispunjenje srebrom. No, nakon što je Sapa Inka platio otkupninu, Španjolci su ga ubili. Budući da je </a:t>
            </a:r>
            <a:r>
              <a:rPr lang="hr-HR" dirty="0" err="1"/>
              <a:t>Atahualpa</a:t>
            </a:r>
            <a:r>
              <a:rPr lang="hr-HR" dirty="0"/>
              <a:t> ranije ubio svoga brata </a:t>
            </a:r>
            <a:r>
              <a:rPr lang="hr-HR" dirty="0" err="1"/>
              <a:t>Huascara</a:t>
            </a:r>
            <a:r>
              <a:rPr lang="hr-HR" dirty="0"/>
              <a:t>, Inke više nisu imale sposobnog vođu koji bi se suprotstavio konkvistadorima. Španjolci s lakoćom osvajaju Carstvo djece Sunca.</a:t>
            </a:r>
          </a:p>
        </p:txBody>
      </p:sp>
    </p:spTree>
    <p:extLst>
      <p:ext uri="{BB962C8B-B14F-4D97-AF65-F5344CB8AC3E}">
        <p14:creationId xmlns:p14="http://schemas.microsoft.com/office/powerpoint/2010/main" val="16389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248F85-BC78-4192-805A-BE35A8ED01FF}"/>
              </a:ext>
            </a:extLst>
          </p:cNvPr>
          <p:cNvSpPr>
            <a:spLocks noGrp="1"/>
          </p:cNvSpPr>
          <p:nvPr>
            <p:ph type="title"/>
          </p:nvPr>
        </p:nvSpPr>
        <p:spPr/>
        <p:txBody>
          <a:bodyPr/>
          <a:lstStyle/>
          <a:p>
            <a:r>
              <a:rPr lang="hr-HR" dirty="0"/>
              <a:t>I </a:t>
            </a:r>
            <a:r>
              <a:rPr lang="hr-HR"/>
              <a:t>za kraj:</a:t>
            </a:r>
          </a:p>
        </p:txBody>
      </p:sp>
      <p:sp>
        <p:nvSpPr>
          <p:cNvPr id="4" name="TekstniOkvir 3">
            <a:extLst>
              <a:ext uri="{FF2B5EF4-FFF2-40B4-BE49-F238E27FC236}">
                <a16:creationId xmlns:a16="http://schemas.microsoft.com/office/drawing/2014/main" id="{AB0A4BC5-5D6F-4F24-AF02-D15C4B695E8E}"/>
              </a:ext>
            </a:extLst>
          </p:cNvPr>
          <p:cNvSpPr txBox="1"/>
          <p:nvPr/>
        </p:nvSpPr>
        <p:spPr>
          <a:xfrm>
            <a:off x="3046956" y="3247465"/>
            <a:ext cx="6093912" cy="646331"/>
          </a:xfrm>
          <a:prstGeom prst="rect">
            <a:avLst/>
          </a:prstGeom>
          <a:noFill/>
        </p:spPr>
        <p:txBody>
          <a:bodyPr wrap="square">
            <a:spAutoFit/>
          </a:bodyPr>
          <a:lstStyle/>
          <a:p>
            <a:r>
              <a:rPr lang="hr-HR" dirty="0">
                <a:hlinkClick r:id="rId2"/>
              </a:rPr>
              <a:t>https://youtu.be/Jmi1MNnFbow</a:t>
            </a:r>
            <a:endParaRPr lang="hr-HR" dirty="0"/>
          </a:p>
          <a:p>
            <a:endParaRPr lang="hr-HR" dirty="0"/>
          </a:p>
        </p:txBody>
      </p:sp>
    </p:spTree>
    <p:extLst>
      <p:ext uri="{BB962C8B-B14F-4D97-AF65-F5344CB8AC3E}">
        <p14:creationId xmlns:p14="http://schemas.microsoft.com/office/powerpoint/2010/main" val="65281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4CC7-E467-4B78-9933-414D86179845}"/>
              </a:ext>
            </a:extLst>
          </p:cNvPr>
          <p:cNvSpPr>
            <a:spLocks noGrp="1"/>
          </p:cNvSpPr>
          <p:nvPr>
            <p:ph type="title"/>
          </p:nvPr>
        </p:nvSpPr>
        <p:spPr/>
        <p:txBody>
          <a:bodyPr>
            <a:normAutofit fontScale="90000"/>
          </a:bodyPr>
          <a:lstStyle/>
          <a:p>
            <a:br>
              <a:rPr lang="en-US" sz="2400" dirty="0">
                <a:ea typeface="+mj-lt"/>
                <a:cs typeface="+mj-lt"/>
              </a:rPr>
            </a:br>
            <a:br>
              <a:rPr lang="en-US" sz="2400" dirty="0">
                <a:ea typeface="+mj-lt"/>
                <a:cs typeface="+mj-lt"/>
              </a:rPr>
            </a:br>
            <a:r>
              <a:rPr lang="en-US" sz="2400" dirty="0">
                <a:ea typeface="+mj-lt"/>
                <a:cs typeface="+mj-lt"/>
              </a:rPr>
              <a:t>Najnaprednija civilizacija južnoameričkog kontinenta, Ink</a:t>
            </a:r>
            <a:r>
              <a:rPr lang="hr-HR" sz="2400" dirty="0">
                <a:ea typeface="+mj-lt"/>
                <a:cs typeface="+mj-lt"/>
              </a:rPr>
              <a:t>e</a:t>
            </a:r>
            <a:r>
              <a:rPr lang="en-US" sz="2400" dirty="0">
                <a:ea typeface="+mj-lt"/>
                <a:cs typeface="+mj-lt"/>
              </a:rPr>
              <a:t>, razvila se na području Anda početkom 13. </a:t>
            </a:r>
            <a:r>
              <a:rPr lang="en-US" sz="2400" dirty="0" err="1">
                <a:ea typeface="+mj-lt"/>
                <a:cs typeface="+mj-lt"/>
              </a:rPr>
              <a:t>st.</a:t>
            </a:r>
            <a:r>
              <a:rPr lang="en-US" sz="2400" dirty="0">
                <a:ea typeface="+mj-lt"/>
                <a:cs typeface="+mj-lt"/>
              </a:rPr>
              <a:t> </a:t>
            </a:r>
            <a:r>
              <a:rPr lang="en-US" sz="2400" dirty="0" err="1">
                <a:ea typeface="+mj-lt"/>
                <a:cs typeface="+mj-lt"/>
              </a:rPr>
              <a:t>šireći</a:t>
            </a:r>
            <a:r>
              <a:rPr lang="en-US" sz="2400" dirty="0">
                <a:ea typeface="+mj-lt"/>
                <a:cs typeface="+mj-lt"/>
              </a:rPr>
              <a:t> se </a:t>
            </a:r>
            <a:r>
              <a:rPr lang="en-US" sz="2400" dirty="0" err="1">
                <a:ea typeface="+mj-lt"/>
                <a:cs typeface="+mj-lt"/>
              </a:rPr>
              <a:t>kroz</a:t>
            </a:r>
            <a:r>
              <a:rPr lang="en-US" sz="2400" dirty="0">
                <a:ea typeface="+mj-lt"/>
                <a:cs typeface="+mj-lt"/>
              </a:rPr>
              <a:t> tri </a:t>
            </a:r>
            <a:r>
              <a:rPr lang="en-US" sz="2400" dirty="0" err="1">
                <a:ea typeface="+mj-lt"/>
                <a:cs typeface="+mj-lt"/>
              </a:rPr>
              <a:t>prostrane</a:t>
            </a:r>
            <a:r>
              <a:rPr lang="en-US" sz="2400" dirty="0">
                <a:ea typeface="+mj-lt"/>
                <a:cs typeface="+mj-lt"/>
              </a:rPr>
              <a:t> </a:t>
            </a:r>
            <a:r>
              <a:rPr lang="en-US" sz="2400" dirty="0" err="1">
                <a:ea typeface="+mj-lt"/>
                <a:cs typeface="+mj-lt"/>
              </a:rPr>
              <a:t>regije</a:t>
            </a:r>
            <a:r>
              <a:rPr lang="en-US" sz="2400" dirty="0">
                <a:ea typeface="+mj-lt"/>
                <a:cs typeface="+mj-lt"/>
              </a:rPr>
              <a:t>: Ande, </a:t>
            </a:r>
            <a:r>
              <a:rPr lang="en-US" sz="2400" dirty="0" err="1">
                <a:ea typeface="+mj-lt"/>
                <a:cs typeface="+mj-lt"/>
              </a:rPr>
              <a:t>šumski</a:t>
            </a:r>
            <a:r>
              <a:rPr lang="en-US" sz="2400" dirty="0">
                <a:ea typeface="+mj-lt"/>
                <a:cs typeface="+mj-lt"/>
              </a:rPr>
              <a:t> I </a:t>
            </a:r>
            <a:r>
              <a:rPr lang="en-US" sz="2400" dirty="0" err="1">
                <a:ea typeface="+mj-lt"/>
                <a:cs typeface="+mj-lt"/>
              </a:rPr>
              <a:t>kišni</a:t>
            </a:r>
            <a:r>
              <a:rPr lang="en-US" sz="2400" dirty="0">
                <a:ea typeface="+mj-lt"/>
                <a:cs typeface="+mj-lt"/>
              </a:rPr>
              <a:t> </a:t>
            </a:r>
            <a:r>
              <a:rPr lang="en-US" sz="2400" dirty="0" err="1">
                <a:ea typeface="+mj-lt"/>
                <a:cs typeface="+mj-lt"/>
              </a:rPr>
              <a:t>pojas</a:t>
            </a:r>
            <a:r>
              <a:rPr lang="en-US" sz="2400" dirty="0">
                <a:ea typeface="+mj-lt"/>
                <a:cs typeface="+mj-lt"/>
              </a:rPr>
              <a:t> </a:t>
            </a:r>
            <a:r>
              <a:rPr lang="en-US" sz="2400" dirty="0" err="1">
                <a:ea typeface="+mj-lt"/>
                <a:cs typeface="+mj-lt"/>
              </a:rPr>
              <a:t>te</a:t>
            </a:r>
            <a:r>
              <a:rPr lang="en-US" sz="2400" dirty="0">
                <a:ea typeface="+mj-lt"/>
                <a:cs typeface="+mj-lt"/>
              </a:rPr>
              <a:t> </a:t>
            </a:r>
            <a:r>
              <a:rPr lang="en-US" sz="2400" dirty="0" err="1">
                <a:ea typeface="+mj-lt"/>
                <a:cs typeface="+mj-lt"/>
              </a:rPr>
              <a:t>žarku</a:t>
            </a:r>
            <a:r>
              <a:rPr lang="en-US" sz="2400" dirty="0">
                <a:ea typeface="+mj-lt"/>
                <a:cs typeface="+mj-lt"/>
              </a:rPr>
              <a:t> </a:t>
            </a:r>
            <a:r>
              <a:rPr lang="en-US" sz="2400" dirty="0" err="1">
                <a:ea typeface="+mj-lt"/>
                <a:cs typeface="+mj-lt"/>
              </a:rPr>
              <a:t>pustinju</a:t>
            </a:r>
            <a:r>
              <a:rPr lang="en-US" sz="2400" dirty="0">
                <a:ea typeface="+mj-lt"/>
                <a:cs typeface="+mj-lt"/>
              </a:rPr>
              <a:t> </a:t>
            </a:r>
            <a:r>
              <a:rPr lang="en-US" sz="2400" dirty="0" err="1">
                <a:ea typeface="+mj-lt"/>
                <a:cs typeface="+mj-lt"/>
              </a:rPr>
              <a:t>na</a:t>
            </a:r>
            <a:r>
              <a:rPr lang="en-US" sz="2400" dirty="0">
                <a:ea typeface="+mj-lt"/>
                <a:cs typeface="+mj-lt"/>
              </a:rPr>
              <a:t> </a:t>
            </a:r>
            <a:r>
              <a:rPr lang="en-US" sz="2400" dirty="0" err="1">
                <a:ea typeface="+mj-lt"/>
                <a:cs typeface="+mj-lt"/>
              </a:rPr>
              <a:t>obali</a:t>
            </a:r>
            <a:r>
              <a:rPr lang="en-US" sz="2400" dirty="0">
                <a:ea typeface="+mj-lt"/>
                <a:cs typeface="+mj-lt"/>
              </a:rPr>
              <a:t>.</a:t>
            </a:r>
            <a:br>
              <a:rPr lang="en-US" dirty="0"/>
            </a:br>
            <a:r>
              <a:rPr lang="en-US" sz="2400" dirty="0">
                <a:cs typeface="Calibri Light"/>
              </a:rPr>
              <a:t>Njihov se moćni imperij protezao od sadašnjeg terotirija Kolumbije, do sjevernih dijelova Čilea i uljučivao je danas postojeće države: Ekvador, Peru, </a:t>
            </a:r>
            <a:r>
              <a:rPr lang="hr-HR" sz="2400" dirty="0">
                <a:cs typeface="Calibri Light"/>
              </a:rPr>
              <a:t>Čile, </a:t>
            </a:r>
            <a:r>
              <a:rPr lang="en-US" sz="2400" dirty="0">
                <a:cs typeface="Calibri Light"/>
              </a:rPr>
              <a:t>Boliviju i sjevernu Argentinu</a:t>
            </a:r>
            <a:endParaRPr lang="en-US" sz="2400" dirty="0"/>
          </a:p>
        </p:txBody>
      </p:sp>
      <p:pic>
        <p:nvPicPr>
          <p:cNvPr id="4" name="Picture 4" descr="A close up of text on a white background&#10;&#10;Description generated with high confidence">
            <a:extLst>
              <a:ext uri="{FF2B5EF4-FFF2-40B4-BE49-F238E27FC236}">
                <a16:creationId xmlns:a16="http://schemas.microsoft.com/office/drawing/2014/main" id="{D8ADCDCC-B662-4DD2-B38E-49F934253C54}"/>
              </a:ext>
            </a:extLst>
          </p:cNvPr>
          <p:cNvPicPr>
            <a:picLocks noGrp="1" noChangeAspect="1"/>
          </p:cNvPicPr>
          <p:nvPr>
            <p:ph idx="1"/>
          </p:nvPr>
        </p:nvPicPr>
        <p:blipFill>
          <a:blip r:embed="rId2"/>
          <a:stretch>
            <a:fillRect/>
          </a:stretch>
        </p:blipFill>
        <p:spPr>
          <a:xfrm>
            <a:off x="2964702" y="2847331"/>
            <a:ext cx="5256182" cy="3314340"/>
          </a:xfrm>
        </p:spPr>
      </p:pic>
    </p:spTree>
    <p:extLst>
      <p:ext uri="{BB962C8B-B14F-4D97-AF65-F5344CB8AC3E}">
        <p14:creationId xmlns:p14="http://schemas.microsoft.com/office/powerpoint/2010/main" val="94767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97CB-29C3-486B-9BF3-C1DA49171DF3}"/>
              </a:ext>
            </a:extLst>
          </p:cNvPr>
          <p:cNvSpPr>
            <a:spLocks noGrp="1"/>
          </p:cNvSpPr>
          <p:nvPr>
            <p:ph type="title"/>
          </p:nvPr>
        </p:nvSpPr>
        <p:spPr/>
        <p:txBody>
          <a:bodyPr>
            <a:normAutofit fontScale="90000"/>
          </a:bodyPr>
          <a:lstStyle/>
          <a:p>
            <a:br>
              <a:rPr lang="en-US" sz="2400" dirty="0">
                <a:ea typeface="+mj-lt"/>
                <a:cs typeface="+mj-lt"/>
              </a:rPr>
            </a:br>
            <a:br>
              <a:rPr lang="en-US" sz="2400" dirty="0">
                <a:ea typeface="+mj-lt"/>
                <a:cs typeface="+mj-lt"/>
              </a:rPr>
            </a:br>
            <a:br>
              <a:rPr lang="en-US" sz="2400" dirty="0">
                <a:ea typeface="+mj-lt"/>
                <a:cs typeface="+mj-lt"/>
              </a:rPr>
            </a:br>
            <a:br>
              <a:rPr lang="en-US" sz="2400" dirty="0">
                <a:ea typeface="+mj-lt"/>
                <a:cs typeface="+mj-lt"/>
              </a:rPr>
            </a:br>
            <a:br>
              <a:rPr lang="en-US" sz="2400" dirty="0">
                <a:ea typeface="+mj-lt"/>
                <a:cs typeface="+mj-lt"/>
              </a:rPr>
            </a:br>
            <a:br>
              <a:rPr lang="en-US" sz="2400" dirty="0">
                <a:ea typeface="+mj-lt"/>
                <a:cs typeface="+mj-lt"/>
              </a:rPr>
            </a:br>
            <a:r>
              <a:rPr lang="en-US" sz="2400" dirty="0" err="1">
                <a:ea typeface="+mj-lt"/>
                <a:cs typeface="+mj-lt"/>
              </a:rPr>
              <a:t>Postoje</a:t>
            </a:r>
            <a:r>
              <a:rPr lang="en-US" sz="2400" dirty="0">
                <a:ea typeface="+mj-lt"/>
                <a:cs typeface="+mj-lt"/>
              </a:rPr>
              <a:t> </a:t>
            </a:r>
            <a:r>
              <a:rPr lang="en-US" sz="2400" dirty="0" err="1">
                <a:ea typeface="+mj-lt"/>
                <a:cs typeface="+mj-lt"/>
              </a:rPr>
              <a:t>mnoge</a:t>
            </a:r>
            <a:r>
              <a:rPr lang="en-US" sz="2400" dirty="0">
                <a:ea typeface="+mj-lt"/>
                <a:cs typeface="+mj-lt"/>
              </a:rPr>
              <a:t> </a:t>
            </a:r>
            <a:r>
              <a:rPr lang="en-US" sz="2400" dirty="0" err="1">
                <a:ea typeface="+mj-lt"/>
                <a:cs typeface="+mj-lt"/>
              </a:rPr>
              <a:t>legende</a:t>
            </a:r>
            <a:r>
              <a:rPr lang="en-US" sz="2400" dirty="0">
                <a:ea typeface="+mj-lt"/>
                <a:cs typeface="+mj-lt"/>
              </a:rPr>
              <a:t> o </a:t>
            </a:r>
            <a:r>
              <a:rPr lang="en-US" sz="2400" dirty="0" err="1">
                <a:ea typeface="+mj-lt"/>
                <a:cs typeface="+mj-lt"/>
              </a:rPr>
              <a:t>postanku</a:t>
            </a:r>
            <a:r>
              <a:rPr lang="en-US" sz="2400" dirty="0">
                <a:ea typeface="+mj-lt"/>
                <a:cs typeface="+mj-lt"/>
              </a:rPr>
              <a:t> Inka. </a:t>
            </a:r>
            <a:r>
              <a:rPr lang="en-US" sz="2400" dirty="0" err="1">
                <a:ea typeface="+mj-lt"/>
                <a:cs typeface="+mj-lt"/>
              </a:rPr>
              <a:t>Jedna</a:t>
            </a:r>
            <a:r>
              <a:rPr lang="en-US" sz="2400" dirty="0">
                <a:ea typeface="+mj-lt"/>
                <a:cs typeface="+mj-lt"/>
              </a:rPr>
              <a:t> od </a:t>
            </a:r>
            <a:r>
              <a:rPr lang="en-US" sz="2400" dirty="0" err="1">
                <a:ea typeface="+mj-lt"/>
                <a:cs typeface="+mj-lt"/>
              </a:rPr>
              <a:t>njih</a:t>
            </a:r>
            <a:r>
              <a:rPr lang="en-US" sz="2400" dirty="0">
                <a:ea typeface="+mj-lt"/>
                <a:cs typeface="+mj-lt"/>
              </a:rPr>
              <a:t> </a:t>
            </a:r>
            <a:r>
              <a:rPr lang="en-US" sz="2400" dirty="0" err="1">
                <a:ea typeface="+mj-lt"/>
                <a:cs typeface="+mj-lt"/>
              </a:rPr>
              <a:t>govori</a:t>
            </a:r>
            <a:r>
              <a:rPr lang="en-US" sz="2400" dirty="0">
                <a:ea typeface="+mj-lt"/>
                <a:cs typeface="+mj-lt"/>
              </a:rPr>
              <a:t> </a:t>
            </a:r>
            <a:r>
              <a:rPr lang="en-US" sz="2400" dirty="0" err="1">
                <a:ea typeface="+mj-lt"/>
                <a:cs typeface="+mj-lt"/>
              </a:rPr>
              <a:t>kako</a:t>
            </a:r>
            <a:r>
              <a:rPr lang="en-US" sz="2400" dirty="0">
                <a:ea typeface="+mj-lt"/>
                <a:cs typeface="+mj-lt"/>
              </a:rPr>
              <a:t> se </a:t>
            </a:r>
            <a:r>
              <a:rPr lang="en-US" sz="2400" dirty="0" err="1">
                <a:ea typeface="+mj-lt"/>
                <a:cs typeface="+mj-lt"/>
              </a:rPr>
              <a:t>Sunce</a:t>
            </a:r>
            <a:r>
              <a:rPr lang="en-US" sz="2400" dirty="0">
                <a:ea typeface="+mj-lt"/>
                <a:cs typeface="+mj-lt"/>
              </a:rPr>
              <a:t> </a:t>
            </a:r>
            <a:r>
              <a:rPr lang="en-US" sz="2400" dirty="0" err="1">
                <a:ea typeface="+mj-lt"/>
                <a:cs typeface="+mj-lt"/>
              </a:rPr>
              <a:t>sažalilo</a:t>
            </a:r>
            <a:r>
              <a:rPr lang="en-US" sz="2400" dirty="0">
                <a:ea typeface="+mj-lt"/>
                <a:cs typeface="+mj-lt"/>
              </a:rPr>
              <a:t> </a:t>
            </a:r>
            <a:r>
              <a:rPr lang="en-US" sz="2400" dirty="0" err="1">
                <a:ea typeface="+mj-lt"/>
                <a:cs typeface="+mj-lt"/>
              </a:rPr>
              <a:t>nad</a:t>
            </a:r>
            <a:r>
              <a:rPr lang="en-US" sz="2400" dirty="0">
                <a:ea typeface="+mj-lt"/>
                <a:cs typeface="+mj-lt"/>
              </a:rPr>
              <a:t> </a:t>
            </a:r>
            <a:br>
              <a:rPr lang="en-US" dirty="0"/>
            </a:br>
            <a:r>
              <a:rPr lang="en-US" sz="2400" dirty="0" err="1">
                <a:ea typeface="+mj-lt"/>
                <a:cs typeface="+mj-lt"/>
              </a:rPr>
              <a:t>ljudima</a:t>
            </a:r>
            <a:r>
              <a:rPr lang="en-US" sz="2400" dirty="0">
                <a:ea typeface="+mj-lt"/>
                <a:cs typeface="+mj-lt"/>
              </a:rPr>
              <a:t> </a:t>
            </a:r>
            <a:r>
              <a:rPr lang="en-US" sz="2400" dirty="0" err="1">
                <a:ea typeface="+mj-lt"/>
                <a:cs typeface="+mj-lt"/>
              </a:rPr>
              <a:t>koji</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živjeli</a:t>
            </a:r>
            <a:r>
              <a:rPr lang="en-US" sz="2400" dirty="0">
                <a:ea typeface="+mj-lt"/>
                <a:cs typeface="+mj-lt"/>
              </a:rPr>
              <a:t> "</a:t>
            </a:r>
            <a:r>
              <a:rPr lang="en-US" sz="2400" dirty="0" err="1">
                <a:ea typeface="+mj-lt"/>
                <a:cs typeface="+mj-lt"/>
              </a:rPr>
              <a:t>kao</a:t>
            </a:r>
            <a:r>
              <a:rPr lang="en-US" sz="2400" dirty="0">
                <a:ea typeface="+mj-lt"/>
                <a:cs typeface="+mj-lt"/>
              </a:rPr>
              <a:t> </a:t>
            </a:r>
            <a:r>
              <a:rPr lang="en-US" sz="2400" dirty="0" err="1">
                <a:ea typeface="+mj-lt"/>
                <a:cs typeface="+mj-lt"/>
              </a:rPr>
              <a:t>zvijeri</a:t>
            </a:r>
            <a:r>
              <a:rPr lang="en-US" sz="2400" dirty="0">
                <a:ea typeface="+mj-lt"/>
                <a:cs typeface="+mj-lt"/>
              </a:rPr>
              <a:t>" </a:t>
            </a:r>
            <a:r>
              <a:rPr lang="en-US" sz="2400" dirty="0" err="1">
                <a:ea typeface="+mj-lt"/>
                <a:cs typeface="+mj-lt"/>
              </a:rPr>
              <a:t>te</a:t>
            </a:r>
            <a:r>
              <a:rPr lang="en-US" sz="2400" dirty="0">
                <a:ea typeface="+mj-lt"/>
                <a:cs typeface="+mj-lt"/>
              </a:rPr>
              <a:t> </a:t>
            </a:r>
            <a:r>
              <a:rPr lang="en-US" sz="2400" dirty="0" err="1">
                <a:ea typeface="+mj-lt"/>
                <a:cs typeface="+mj-lt"/>
              </a:rPr>
              <a:t>na</a:t>
            </a:r>
            <a:r>
              <a:rPr lang="en-US" sz="2400" dirty="0">
                <a:ea typeface="+mj-lt"/>
                <a:cs typeface="+mj-lt"/>
              </a:rPr>
              <a:t> </a:t>
            </a:r>
            <a:r>
              <a:rPr lang="en-US" sz="2400" dirty="0" err="1">
                <a:ea typeface="+mj-lt"/>
                <a:cs typeface="+mj-lt"/>
              </a:rPr>
              <a:t>jedan</a:t>
            </a:r>
            <a:r>
              <a:rPr lang="en-US" sz="2400" dirty="0">
                <a:ea typeface="+mj-lt"/>
                <a:cs typeface="+mj-lt"/>
              </a:rPr>
              <a:t> </a:t>
            </a:r>
            <a:r>
              <a:rPr lang="en-US" sz="2400" dirty="0" err="1">
                <a:ea typeface="+mj-lt"/>
                <a:cs typeface="+mj-lt"/>
              </a:rPr>
              <a:t>otok</a:t>
            </a:r>
            <a:r>
              <a:rPr lang="en-US" sz="2400" dirty="0">
                <a:ea typeface="+mj-lt"/>
                <a:cs typeface="+mj-lt"/>
              </a:rPr>
              <a:t> u </a:t>
            </a:r>
            <a:r>
              <a:rPr lang="en-US" sz="2400" dirty="0" err="1">
                <a:ea typeface="+mj-lt"/>
                <a:cs typeface="+mj-lt"/>
              </a:rPr>
              <a:t>jezeru</a:t>
            </a:r>
            <a:r>
              <a:rPr lang="en-US" sz="2400" dirty="0">
                <a:ea typeface="+mj-lt"/>
                <a:cs typeface="+mj-lt"/>
              </a:rPr>
              <a:t> Titicaca </a:t>
            </a:r>
            <a:r>
              <a:rPr lang="en-US" sz="2400" dirty="0" err="1">
                <a:ea typeface="+mj-lt"/>
                <a:cs typeface="+mj-lt"/>
              </a:rPr>
              <a:t>pošalje</a:t>
            </a:r>
            <a:r>
              <a:rPr lang="en-US" sz="2400" dirty="0">
                <a:ea typeface="+mj-lt"/>
                <a:cs typeface="+mj-lt"/>
              </a:rPr>
              <a:t> </a:t>
            </a:r>
            <a:r>
              <a:rPr lang="en-US" sz="2400" dirty="0" err="1">
                <a:ea typeface="+mj-lt"/>
                <a:cs typeface="+mj-lt"/>
              </a:rPr>
              <a:t>svoje</a:t>
            </a:r>
            <a:r>
              <a:rPr lang="en-US" sz="2400" dirty="0">
                <a:ea typeface="+mj-lt"/>
                <a:cs typeface="+mj-lt"/>
              </a:rPr>
              <a:t> </a:t>
            </a:r>
            <a:r>
              <a:rPr lang="en-US" sz="2400" dirty="0" err="1">
                <a:ea typeface="+mj-lt"/>
                <a:cs typeface="+mj-lt"/>
              </a:rPr>
              <a:t>dvoje</a:t>
            </a:r>
            <a:r>
              <a:rPr lang="en-US" sz="2400" dirty="0">
                <a:ea typeface="+mj-lt"/>
                <a:cs typeface="+mj-lt"/>
              </a:rPr>
              <a:t> </a:t>
            </a:r>
            <a:r>
              <a:rPr lang="en-US" sz="2400" dirty="0" err="1">
                <a:ea typeface="+mj-lt"/>
                <a:cs typeface="+mj-lt"/>
              </a:rPr>
              <a:t>djece,Manco</a:t>
            </a:r>
            <a:r>
              <a:rPr lang="en-US" sz="2400" dirty="0">
                <a:ea typeface="+mj-lt"/>
                <a:cs typeface="+mj-lt"/>
              </a:rPr>
              <a:t> </a:t>
            </a:r>
            <a:r>
              <a:rPr lang="en-US" sz="2400" dirty="0" err="1">
                <a:ea typeface="+mj-lt"/>
                <a:cs typeface="+mj-lt"/>
              </a:rPr>
              <a:t>Capaca</a:t>
            </a:r>
            <a:r>
              <a:rPr lang="en-US" sz="2400" dirty="0">
                <a:ea typeface="+mj-lt"/>
                <a:cs typeface="+mj-lt"/>
              </a:rPr>
              <a:t> I </a:t>
            </a:r>
            <a:r>
              <a:rPr lang="en-US" sz="2400" dirty="0" err="1">
                <a:ea typeface="+mj-lt"/>
                <a:cs typeface="+mj-lt"/>
              </a:rPr>
              <a:t>Mamu</a:t>
            </a:r>
            <a:r>
              <a:rPr lang="en-US" sz="2400" dirty="0">
                <a:ea typeface="+mj-lt"/>
                <a:cs typeface="+mj-lt"/>
              </a:rPr>
              <a:t> </a:t>
            </a:r>
            <a:r>
              <a:rPr lang="en-US" sz="2400" dirty="0" err="1">
                <a:ea typeface="+mj-lt"/>
                <a:cs typeface="+mj-lt"/>
              </a:rPr>
              <a:t>Ocllo</a:t>
            </a:r>
            <a:r>
              <a:rPr lang="en-US" sz="2400" dirty="0">
                <a:ea typeface="+mj-lt"/>
                <a:cs typeface="+mj-lt"/>
              </a:rPr>
              <a:t>, </a:t>
            </a:r>
            <a:r>
              <a:rPr lang="en-US" sz="2400" dirty="0" err="1">
                <a:ea typeface="+mj-lt"/>
                <a:cs typeface="+mj-lt"/>
              </a:rPr>
              <a:t>brata</a:t>
            </a:r>
            <a:r>
              <a:rPr lang="en-US" sz="2400" dirty="0">
                <a:ea typeface="+mj-lt"/>
                <a:cs typeface="+mj-lt"/>
              </a:rPr>
              <a:t> </a:t>
            </a:r>
            <a:r>
              <a:rPr lang="en-US" sz="2400" dirty="0" err="1">
                <a:ea typeface="+mj-lt"/>
                <a:cs typeface="+mj-lt"/>
              </a:rPr>
              <a:t>i</a:t>
            </a:r>
            <a:r>
              <a:rPr lang="en-US" sz="2400" dirty="0">
                <a:ea typeface="+mj-lt"/>
                <a:cs typeface="+mj-lt"/>
              </a:rPr>
              <a:t> </a:t>
            </a:r>
            <a:r>
              <a:rPr lang="en-US" sz="2400" dirty="0" err="1">
                <a:ea typeface="+mj-lt"/>
                <a:cs typeface="+mj-lt"/>
              </a:rPr>
              <a:t>sestru,da</a:t>
            </a:r>
            <a:r>
              <a:rPr lang="en-US" sz="2400" dirty="0">
                <a:ea typeface="+mj-lt"/>
                <a:cs typeface="+mj-lt"/>
              </a:rPr>
              <a:t> bi </a:t>
            </a:r>
            <a:r>
              <a:rPr lang="en-US" sz="2400" dirty="0" err="1">
                <a:ea typeface="+mj-lt"/>
                <a:cs typeface="+mj-lt"/>
              </a:rPr>
              <a:t>ih</a:t>
            </a:r>
            <a:r>
              <a:rPr lang="en-US" sz="2400" dirty="0">
                <a:ea typeface="+mj-lt"/>
                <a:cs typeface="+mj-lt"/>
              </a:rPr>
              <a:t> </a:t>
            </a:r>
            <a:r>
              <a:rPr lang="en-US" sz="2400" dirty="0" err="1">
                <a:ea typeface="+mj-lt"/>
                <a:cs typeface="+mj-lt"/>
              </a:rPr>
              <a:t>odgajali</a:t>
            </a:r>
            <a:r>
              <a:rPr lang="en-US" sz="2400" dirty="0">
                <a:ea typeface="+mj-lt"/>
                <a:cs typeface="+mj-lt"/>
              </a:rPr>
              <a:t> </a:t>
            </a:r>
            <a:r>
              <a:rPr lang="en-US" sz="2400" dirty="0" err="1">
                <a:ea typeface="+mj-lt"/>
                <a:cs typeface="+mj-lt"/>
              </a:rPr>
              <a:t>svojim</a:t>
            </a:r>
            <a:r>
              <a:rPr lang="en-US" sz="2400" dirty="0">
                <a:ea typeface="+mj-lt"/>
                <a:cs typeface="+mj-lt"/>
              </a:rPr>
              <a:t> </a:t>
            </a:r>
            <a:r>
              <a:rPr lang="en-US" sz="2400" dirty="0" err="1">
                <a:ea typeface="+mj-lt"/>
                <a:cs typeface="+mj-lt"/>
              </a:rPr>
              <a:t>umom</a:t>
            </a:r>
            <a:r>
              <a:rPr lang="en-US" sz="2400" dirty="0">
                <a:ea typeface="+mj-lt"/>
                <a:cs typeface="+mj-lt"/>
              </a:rPr>
              <a:t>, </a:t>
            </a:r>
            <a:r>
              <a:rPr lang="en-US" sz="2400" dirty="0" err="1">
                <a:ea typeface="+mj-lt"/>
                <a:cs typeface="+mj-lt"/>
              </a:rPr>
              <a:t>djelima</a:t>
            </a:r>
            <a:r>
              <a:rPr lang="en-US" sz="2400" dirty="0">
                <a:ea typeface="+mj-lt"/>
                <a:cs typeface="+mj-lt"/>
              </a:rPr>
              <a:t> </a:t>
            </a:r>
            <a:r>
              <a:rPr lang="en-US" sz="2400" dirty="0" err="1">
                <a:ea typeface="+mj-lt"/>
                <a:cs typeface="+mj-lt"/>
              </a:rPr>
              <a:t>i</a:t>
            </a:r>
            <a:br>
              <a:rPr lang="en-US" sz="2400" dirty="0">
                <a:ea typeface="+mj-lt"/>
                <a:cs typeface="+mj-lt"/>
              </a:rPr>
            </a:br>
            <a:r>
              <a:rPr lang="en-US" sz="2400" dirty="0" err="1">
                <a:ea typeface="+mj-lt"/>
                <a:cs typeface="+mj-lt"/>
              </a:rPr>
              <a:t>vladanjem</a:t>
            </a:r>
            <a:r>
              <a:rPr lang="en-US" sz="2400" dirty="0">
                <a:ea typeface="+mj-lt"/>
                <a:cs typeface="+mj-lt"/>
              </a:rPr>
              <a:t>. Noseći sa sobom zlatni štap,</a:t>
            </a:r>
            <a:r>
              <a:rPr lang="hr-HR" sz="2400" dirty="0">
                <a:ea typeface="+mj-lt"/>
                <a:cs typeface="+mj-lt"/>
              </a:rPr>
              <a:t> </a:t>
            </a:r>
            <a:r>
              <a:rPr lang="en-US" sz="2400" dirty="0">
                <a:ea typeface="+mj-lt"/>
                <a:cs typeface="+mj-lt"/>
              </a:rPr>
              <a:t>brat i sestra su putovali preko Altiplana, andske </a:t>
            </a:r>
            <a:br>
              <a:rPr lang="en-US" sz="2400" dirty="0">
                <a:ea typeface="+mj-lt"/>
                <a:cs typeface="+mj-lt"/>
              </a:rPr>
            </a:br>
            <a:r>
              <a:rPr lang="en-US" sz="2400" dirty="0">
                <a:ea typeface="+mj-lt"/>
                <a:cs typeface="+mj-lt"/>
              </a:rPr>
              <a:t>visoravni. Na </a:t>
            </a:r>
            <a:r>
              <a:rPr lang="en-US" sz="2400" dirty="0" err="1">
                <a:ea typeface="+mj-lt"/>
                <a:cs typeface="+mj-lt"/>
              </a:rPr>
              <a:t>mjestu</a:t>
            </a:r>
            <a:r>
              <a:rPr lang="en-US" sz="2400" dirty="0">
                <a:ea typeface="+mj-lt"/>
                <a:cs typeface="+mj-lt"/>
              </a:rPr>
              <a:t> </a:t>
            </a:r>
            <a:r>
              <a:rPr lang="en-US" sz="2400" dirty="0" err="1">
                <a:ea typeface="+mj-lt"/>
                <a:cs typeface="+mj-lt"/>
              </a:rPr>
              <a:t>gdje</a:t>
            </a:r>
            <a:r>
              <a:rPr lang="en-US" sz="2400" dirty="0">
                <a:ea typeface="+mj-lt"/>
                <a:cs typeface="+mj-lt"/>
              </a:rPr>
              <a:t> </a:t>
            </a:r>
            <a:r>
              <a:rPr lang="en-US" sz="2400" dirty="0" err="1">
                <a:ea typeface="+mj-lt"/>
                <a:cs typeface="+mj-lt"/>
              </a:rPr>
              <a:t>će</a:t>
            </a:r>
            <a:r>
              <a:rPr lang="en-US" sz="2400" dirty="0">
                <a:ea typeface="+mj-lt"/>
                <a:cs typeface="+mj-lt"/>
              </a:rPr>
              <a:t> se </a:t>
            </a:r>
            <a:r>
              <a:rPr lang="en-US" sz="2400" dirty="0" err="1">
                <a:ea typeface="+mj-lt"/>
                <a:cs typeface="+mj-lt"/>
              </a:rPr>
              <a:t>štap</a:t>
            </a:r>
            <a:r>
              <a:rPr lang="en-US" sz="2400" dirty="0">
                <a:ea typeface="+mj-lt"/>
                <a:cs typeface="+mj-lt"/>
              </a:rPr>
              <a:t> </a:t>
            </a:r>
            <a:r>
              <a:rPr lang="en-US" sz="2400" dirty="0" err="1">
                <a:ea typeface="+mj-lt"/>
                <a:cs typeface="+mj-lt"/>
              </a:rPr>
              <a:t>zabosti</a:t>
            </a:r>
            <a:r>
              <a:rPr lang="en-US" sz="2400" dirty="0">
                <a:ea typeface="+mj-lt"/>
                <a:cs typeface="+mj-lt"/>
              </a:rPr>
              <a:t> u </a:t>
            </a:r>
            <a:r>
              <a:rPr lang="en-US" sz="2400" dirty="0" err="1">
                <a:ea typeface="+mj-lt"/>
                <a:cs typeface="+mj-lt"/>
              </a:rPr>
              <a:t>zemlju</a:t>
            </a:r>
            <a:r>
              <a:rPr lang="en-US" sz="2400" dirty="0">
                <a:ea typeface="+mj-lt"/>
                <a:cs typeface="+mj-lt"/>
              </a:rPr>
              <a:t>, Manco Capac </a:t>
            </a:r>
            <a:r>
              <a:rPr lang="en-US" sz="2400" dirty="0" err="1">
                <a:ea typeface="+mj-lt"/>
                <a:cs typeface="+mj-lt"/>
              </a:rPr>
              <a:t>i</a:t>
            </a:r>
            <a:r>
              <a:rPr lang="en-US" sz="2400" dirty="0">
                <a:ea typeface="+mj-lt"/>
                <a:cs typeface="+mj-lt"/>
              </a:rPr>
              <a:t> Mama </a:t>
            </a:r>
            <a:r>
              <a:rPr lang="en-US" sz="2400" dirty="0" err="1">
                <a:ea typeface="+mj-lt"/>
                <a:cs typeface="+mj-lt"/>
              </a:rPr>
              <a:t>Ocllo</a:t>
            </a:r>
            <a:r>
              <a:rPr lang="en-US" sz="2400" dirty="0">
                <a:ea typeface="+mj-lt"/>
                <a:cs typeface="+mj-lt"/>
              </a:rPr>
              <a:t> </a:t>
            </a:r>
            <a:r>
              <a:rPr lang="en-US" sz="2400" dirty="0" err="1">
                <a:ea typeface="+mj-lt"/>
                <a:cs typeface="+mj-lt"/>
              </a:rPr>
              <a:t>trebali</a:t>
            </a:r>
            <a:r>
              <a:rPr lang="en-US" sz="2400" dirty="0">
                <a:ea typeface="+mj-lt"/>
                <a:cs typeface="+mj-lt"/>
              </a:rPr>
              <a:t> </a:t>
            </a:r>
            <a:r>
              <a:rPr lang="en-US" sz="2400" dirty="0" err="1">
                <a:ea typeface="+mj-lt"/>
                <a:cs typeface="+mj-lt"/>
              </a:rPr>
              <a:t>su</a:t>
            </a:r>
            <a:r>
              <a:rPr lang="en-US" sz="2400" dirty="0">
                <a:ea typeface="+mj-lt"/>
                <a:cs typeface="+mj-lt"/>
              </a:rPr>
              <a:t> </a:t>
            </a:r>
            <a:r>
              <a:rPr lang="en-US" sz="2400" dirty="0" err="1">
                <a:ea typeface="+mj-lt"/>
                <a:cs typeface="+mj-lt"/>
              </a:rPr>
              <a:t>osnovati</a:t>
            </a:r>
            <a:r>
              <a:rPr lang="en-US" sz="2400" dirty="0">
                <a:ea typeface="+mj-lt"/>
                <a:cs typeface="+mj-lt"/>
              </a:rPr>
              <a:t> grad. </a:t>
            </a:r>
            <a:r>
              <a:rPr lang="en-US" sz="2400" dirty="0" err="1">
                <a:ea typeface="+mj-lt"/>
                <a:cs typeface="+mj-lt"/>
              </a:rPr>
              <a:t>Poslije</a:t>
            </a:r>
            <a:r>
              <a:rPr lang="en-US" sz="2400" dirty="0">
                <a:ea typeface="+mj-lt"/>
                <a:cs typeface="+mj-lt"/>
              </a:rPr>
              <a:t> </a:t>
            </a:r>
            <a:r>
              <a:rPr lang="en-US" sz="2400" dirty="0" err="1">
                <a:ea typeface="+mj-lt"/>
                <a:cs typeface="+mj-lt"/>
              </a:rPr>
              <a:t>dugog</a:t>
            </a:r>
            <a:r>
              <a:rPr lang="en-US" sz="2400" dirty="0">
                <a:ea typeface="+mj-lt"/>
                <a:cs typeface="+mj-lt"/>
              </a:rPr>
              <a:t> </a:t>
            </a:r>
            <a:r>
              <a:rPr lang="en-US" sz="2400" dirty="0" err="1">
                <a:ea typeface="+mj-lt"/>
                <a:cs typeface="+mj-lt"/>
              </a:rPr>
              <a:t>lutanja</a:t>
            </a:r>
            <a:r>
              <a:rPr lang="en-US" sz="2400" dirty="0">
                <a:ea typeface="+mj-lt"/>
                <a:cs typeface="+mj-lt"/>
              </a:rPr>
              <a:t>, </a:t>
            </a:r>
            <a:r>
              <a:rPr lang="en-US" sz="2400" dirty="0" err="1">
                <a:ea typeface="+mj-lt"/>
                <a:cs typeface="+mj-lt"/>
              </a:rPr>
              <a:t>došli</a:t>
            </a:r>
            <a:r>
              <a:rPr lang="en-US" sz="2400" dirty="0">
                <a:ea typeface="+mj-lt"/>
                <a:cs typeface="+mj-lt"/>
              </a:rPr>
              <a:t> </a:t>
            </a:r>
            <a:r>
              <a:rPr lang="en-US" sz="2400" dirty="0" err="1">
                <a:ea typeface="+mj-lt"/>
                <a:cs typeface="+mj-lt"/>
              </a:rPr>
              <a:t>su</a:t>
            </a:r>
            <a:r>
              <a:rPr lang="en-US" sz="2400" dirty="0">
                <a:ea typeface="+mj-lt"/>
                <a:cs typeface="+mj-lt"/>
              </a:rPr>
              <a:t> do </a:t>
            </a:r>
            <a:r>
              <a:rPr lang="en-US" sz="2400" dirty="0" err="1">
                <a:ea typeface="+mj-lt"/>
                <a:cs typeface="+mj-lt"/>
              </a:rPr>
              <a:t>brežuljka</a:t>
            </a:r>
            <a:r>
              <a:rPr lang="en-US" sz="2400" dirty="0">
                <a:ea typeface="+mj-lt"/>
                <a:cs typeface="+mj-lt"/>
              </a:rPr>
              <a:t> </a:t>
            </a:r>
            <a:r>
              <a:rPr lang="en-US" sz="2400" dirty="0" err="1">
                <a:ea typeface="+mj-lt"/>
                <a:cs typeface="+mj-lt"/>
              </a:rPr>
              <a:t>Huanacauri</a:t>
            </a:r>
            <a:r>
              <a:rPr lang="en-US" sz="2400" dirty="0">
                <a:ea typeface="+mj-lt"/>
                <a:cs typeface="+mj-lt"/>
              </a:rPr>
              <a:t>. </a:t>
            </a:r>
            <a:r>
              <a:rPr lang="en-US" sz="2400" dirty="0" err="1">
                <a:ea typeface="+mj-lt"/>
                <a:cs typeface="+mj-lt"/>
              </a:rPr>
              <a:t>Ovdje</a:t>
            </a:r>
            <a:r>
              <a:rPr lang="en-US" sz="2400" dirty="0">
                <a:ea typeface="+mj-lt"/>
                <a:cs typeface="+mj-lt"/>
              </a:rPr>
              <a:t> se </a:t>
            </a:r>
            <a:r>
              <a:rPr lang="en-US" sz="2400" dirty="0" err="1">
                <a:ea typeface="+mj-lt"/>
                <a:cs typeface="+mj-lt"/>
              </a:rPr>
              <a:t>zlatni</a:t>
            </a:r>
            <a:r>
              <a:rPr lang="en-US" sz="2400" dirty="0">
                <a:ea typeface="+mj-lt"/>
                <a:cs typeface="+mj-lt"/>
              </a:rPr>
              <a:t> </a:t>
            </a:r>
            <a:r>
              <a:rPr lang="en-US" sz="2400" dirty="0" err="1">
                <a:ea typeface="+mj-lt"/>
                <a:cs typeface="+mj-lt"/>
              </a:rPr>
              <a:t>štap</a:t>
            </a:r>
            <a:r>
              <a:rPr lang="en-US" sz="2400" dirty="0">
                <a:ea typeface="+mj-lt"/>
                <a:cs typeface="+mj-lt"/>
              </a:rPr>
              <a:t> </a:t>
            </a:r>
            <a:r>
              <a:rPr lang="en-US" sz="2400" dirty="0" err="1">
                <a:ea typeface="+mj-lt"/>
                <a:cs typeface="+mj-lt"/>
              </a:rPr>
              <a:t>jednim</a:t>
            </a:r>
            <a:r>
              <a:rPr lang="en-US" sz="2400" dirty="0">
                <a:ea typeface="+mj-lt"/>
                <a:cs typeface="+mj-lt"/>
              </a:rPr>
              <a:t> </a:t>
            </a:r>
            <a:r>
              <a:rPr lang="en-US" sz="2400" dirty="0" err="1">
                <a:ea typeface="+mj-lt"/>
                <a:cs typeface="+mj-lt"/>
              </a:rPr>
              <a:t>udarcem</a:t>
            </a:r>
            <a:r>
              <a:rPr lang="en-US" sz="2400" dirty="0">
                <a:ea typeface="+mj-lt"/>
                <a:cs typeface="+mj-lt"/>
              </a:rPr>
              <a:t> </a:t>
            </a:r>
            <a:r>
              <a:rPr lang="en-US" sz="2400" dirty="0" err="1">
                <a:ea typeface="+mj-lt"/>
                <a:cs typeface="+mj-lt"/>
              </a:rPr>
              <a:t>zario</a:t>
            </a:r>
            <a:r>
              <a:rPr lang="en-US" sz="2400" dirty="0">
                <a:ea typeface="+mj-lt"/>
                <a:cs typeface="+mj-lt"/>
              </a:rPr>
              <a:t> u </a:t>
            </a:r>
            <a:r>
              <a:rPr lang="en-US" sz="2400" dirty="0" err="1">
                <a:ea typeface="+mj-lt"/>
                <a:cs typeface="+mj-lt"/>
              </a:rPr>
              <a:t>zemlju</a:t>
            </a:r>
            <a:r>
              <a:rPr lang="en-US" sz="2400" dirty="0">
                <a:ea typeface="+mj-lt"/>
                <a:cs typeface="+mj-lt"/>
              </a:rPr>
              <a:t> </a:t>
            </a:r>
            <a:r>
              <a:rPr lang="en-US" sz="2400" dirty="0" err="1">
                <a:ea typeface="+mj-lt"/>
                <a:cs typeface="+mj-lt"/>
              </a:rPr>
              <a:t>što</a:t>
            </a:r>
            <a:r>
              <a:rPr lang="en-US" sz="2400" dirty="0">
                <a:ea typeface="+mj-lt"/>
                <a:cs typeface="+mj-lt"/>
              </a:rPr>
              <a:t> je bio </a:t>
            </a:r>
            <a:r>
              <a:rPr lang="en-US" sz="2400" dirty="0" err="1">
                <a:ea typeface="+mj-lt"/>
                <a:cs typeface="+mj-lt"/>
              </a:rPr>
              <a:t>znak</a:t>
            </a:r>
            <a:r>
              <a:rPr lang="en-US" sz="2400" dirty="0">
                <a:ea typeface="+mj-lt"/>
                <a:cs typeface="+mj-lt"/>
              </a:rPr>
              <a:t> da </a:t>
            </a:r>
            <a:r>
              <a:rPr lang="en-US" sz="2400" dirty="0" err="1">
                <a:ea typeface="+mj-lt"/>
                <a:cs typeface="+mj-lt"/>
              </a:rPr>
              <a:t>su</a:t>
            </a:r>
            <a:r>
              <a:rPr lang="en-US" sz="2400" dirty="0">
                <a:ea typeface="+mj-lt"/>
                <a:cs typeface="+mj-lt"/>
              </a:rPr>
              <a:t> </a:t>
            </a:r>
            <a:r>
              <a:rPr lang="en-US" sz="2400" dirty="0" err="1">
                <a:ea typeface="+mj-lt"/>
                <a:cs typeface="+mj-lt"/>
              </a:rPr>
              <a:t>stigli</a:t>
            </a:r>
            <a:r>
              <a:rPr lang="en-US" sz="2400" dirty="0">
                <a:ea typeface="+mj-lt"/>
                <a:cs typeface="+mj-lt"/>
              </a:rPr>
              <a:t> </a:t>
            </a:r>
            <a:r>
              <a:rPr lang="en-US" sz="2400" dirty="0" err="1">
                <a:ea typeface="+mj-lt"/>
                <a:cs typeface="+mj-lt"/>
              </a:rPr>
              <a:t>na</a:t>
            </a:r>
            <a:r>
              <a:rPr lang="en-US" sz="2400" dirty="0">
                <a:ea typeface="+mj-lt"/>
                <a:cs typeface="+mj-lt"/>
              </a:rPr>
              <a:t> </a:t>
            </a:r>
            <a:r>
              <a:rPr lang="en-US" sz="2400" dirty="0" err="1">
                <a:ea typeface="+mj-lt"/>
                <a:cs typeface="+mj-lt"/>
              </a:rPr>
              <a:t>mjesto</a:t>
            </a:r>
            <a:r>
              <a:rPr lang="en-US" sz="2400" dirty="0">
                <a:ea typeface="+mj-lt"/>
                <a:cs typeface="+mj-lt"/>
              </a:rPr>
              <a:t> </a:t>
            </a:r>
            <a:r>
              <a:rPr lang="en-US" sz="2400" dirty="0" err="1">
                <a:ea typeface="+mj-lt"/>
                <a:cs typeface="+mj-lt"/>
              </a:rPr>
              <a:t>gdje</a:t>
            </a:r>
            <a:r>
              <a:rPr lang="en-US" sz="2400" dirty="0">
                <a:ea typeface="+mj-lt"/>
                <a:cs typeface="+mj-lt"/>
              </a:rPr>
              <a:t> </a:t>
            </a:r>
            <a:r>
              <a:rPr lang="en-US" sz="2400" dirty="0" err="1">
                <a:ea typeface="+mj-lt"/>
                <a:cs typeface="+mj-lt"/>
              </a:rPr>
              <a:t>će</a:t>
            </a:r>
            <a:r>
              <a:rPr lang="en-US" sz="2400" dirty="0">
                <a:ea typeface="+mj-lt"/>
                <a:cs typeface="+mj-lt"/>
              </a:rPr>
              <a:t> </a:t>
            </a:r>
            <a:r>
              <a:rPr lang="en-US" sz="2400" dirty="0" err="1">
                <a:ea typeface="+mj-lt"/>
                <a:cs typeface="+mj-lt"/>
              </a:rPr>
              <a:t>osnovati</a:t>
            </a:r>
            <a:r>
              <a:rPr lang="en-US" sz="2400" dirty="0">
                <a:ea typeface="+mj-lt"/>
                <a:cs typeface="+mj-lt"/>
              </a:rPr>
              <a:t> </a:t>
            </a:r>
            <a:r>
              <a:rPr lang="en-US" sz="2400" dirty="0" err="1">
                <a:ea typeface="+mj-lt"/>
                <a:cs typeface="+mj-lt"/>
              </a:rPr>
              <a:t>sveti</a:t>
            </a:r>
            <a:r>
              <a:rPr lang="en-US" sz="2400" dirty="0">
                <a:ea typeface="+mj-lt"/>
                <a:cs typeface="+mj-lt"/>
              </a:rPr>
              <a:t> grad </a:t>
            </a:r>
            <a:r>
              <a:rPr lang="en-US" sz="2400" dirty="0" err="1">
                <a:ea typeface="+mj-lt"/>
                <a:cs typeface="+mj-lt"/>
              </a:rPr>
              <a:t>Sunca</a:t>
            </a:r>
            <a:r>
              <a:rPr lang="en-US" sz="2400" dirty="0">
                <a:ea typeface="+mj-lt"/>
                <a:cs typeface="+mj-lt"/>
              </a:rPr>
              <a:t>. </a:t>
            </a:r>
          </a:p>
        </p:txBody>
      </p:sp>
      <p:pic>
        <p:nvPicPr>
          <p:cNvPr id="4" name="Picture 4" descr="A picture containing water, yellow, holding, dress&#10;&#10;Description generated with very high confidence">
            <a:extLst>
              <a:ext uri="{FF2B5EF4-FFF2-40B4-BE49-F238E27FC236}">
                <a16:creationId xmlns:a16="http://schemas.microsoft.com/office/drawing/2014/main" id="{CC31F2FE-EB1C-4C66-8EA9-D32841252067}"/>
              </a:ext>
            </a:extLst>
          </p:cNvPr>
          <p:cNvPicPr>
            <a:picLocks noGrp="1" noChangeAspect="1"/>
          </p:cNvPicPr>
          <p:nvPr>
            <p:ph idx="1"/>
          </p:nvPr>
        </p:nvPicPr>
        <p:blipFill>
          <a:blip r:embed="rId2"/>
          <a:stretch>
            <a:fillRect/>
          </a:stretch>
        </p:blipFill>
        <p:spPr>
          <a:xfrm>
            <a:off x="3414353" y="3568805"/>
            <a:ext cx="3796161" cy="1842638"/>
          </a:xfrm>
        </p:spPr>
      </p:pic>
    </p:spTree>
    <p:extLst>
      <p:ext uri="{BB962C8B-B14F-4D97-AF65-F5344CB8AC3E}">
        <p14:creationId xmlns:p14="http://schemas.microsoft.com/office/powerpoint/2010/main" val="141751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8340-1733-4073-BC7A-DEEE466AFF64}"/>
              </a:ext>
            </a:extLst>
          </p:cNvPr>
          <p:cNvSpPr>
            <a:spLocks noGrp="1"/>
          </p:cNvSpPr>
          <p:nvPr>
            <p:ph type="title"/>
          </p:nvPr>
        </p:nvSpPr>
        <p:spPr/>
        <p:txBody>
          <a:bodyPr>
            <a:normAutofit fontScale="90000"/>
          </a:bodyPr>
          <a:lstStyle/>
          <a:p>
            <a:br>
              <a:rPr lang="en-US" sz="2400" dirty="0">
                <a:cs typeface="Calibri Light"/>
              </a:rPr>
            </a:br>
            <a:br>
              <a:rPr lang="en-US" sz="2400" dirty="0">
                <a:cs typeface="Calibri Light"/>
              </a:rPr>
            </a:br>
            <a:br>
              <a:rPr lang="en-US" sz="2400" dirty="0">
                <a:cs typeface="Calibri Light"/>
              </a:rPr>
            </a:br>
            <a:br>
              <a:rPr lang="en-US" sz="2400" dirty="0">
                <a:cs typeface="Calibri Light"/>
              </a:rPr>
            </a:br>
            <a:br>
              <a:rPr lang="en-US" sz="2400" dirty="0">
                <a:cs typeface="Calibri Light"/>
              </a:rPr>
            </a:br>
            <a:br>
              <a:rPr lang="en-US" sz="2400" dirty="0">
                <a:cs typeface="Calibri Light"/>
              </a:rPr>
            </a:br>
            <a:br>
              <a:rPr lang="en-US" sz="2400" dirty="0">
                <a:cs typeface="Calibri Light"/>
              </a:rPr>
            </a:br>
            <a:br>
              <a:rPr lang="en-US" sz="2400" dirty="0">
                <a:cs typeface="Calibri Light"/>
              </a:rPr>
            </a:br>
            <a:r>
              <a:rPr lang="en-US" sz="2400" dirty="0">
                <a:cs typeface="Calibri Light"/>
              </a:rPr>
              <a:t>Na </a:t>
            </a:r>
            <a:r>
              <a:rPr lang="en-US" sz="2400" dirty="0" err="1">
                <a:cs typeface="Calibri Light"/>
              </a:rPr>
              <a:t>vrhu</a:t>
            </a:r>
            <a:r>
              <a:rPr lang="en-US" sz="2400" dirty="0">
                <a:cs typeface="Calibri Light"/>
              </a:rPr>
              <a:t> </a:t>
            </a:r>
            <a:r>
              <a:rPr lang="en-US" sz="2400" dirty="0" err="1">
                <a:cs typeface="Calibri Light"/>
              </a:rPr>
              <a:t>društvene</a:t>
            </a:r>
            <a:r>
              <a:rPr lang="en-US" sz="2400" dirty="0">
                <a:cs typeface="Calibri Light"/>
              </a:rPr>
              <a:t> </a:t>
            </a:r>
            <a:r>
              <a:rPr lang="en-US" sz="2400" dirty="0" err="1">
                <a:cs typeface="Calibri Light"/>
              </a:rPr>
              <a:t>ljestvice</a:t>
            </a:r>
            <a:r>
              <a:rPr lang="en-US" sz="2400" dirty="0">
                <a:cs typeface="Calibri Light"/>
              </a:rPr>
              <a:t> </a:t>
            </a:r>
            <a:r>
              <a:rPr lang="en-US" sz="2400" dirty="0" err="1">
                <a:cs typeface="Calibri Light"/>
              </a:rPr>
              <a:t>Imperija</a:t>
            </a:r>
            <a:r>
              <a:rPr lang="en-US" sz="2400" dirty="0">
                <a:cs typeface="Calibri Light"/>
              </a:rPr>
              <a:t> Inka bio je </a:t>
            </a:r>
            <a:r>
              <a:rPr lang="en-US" sz="2400" dirty="0" err="1">
                <a:cs typeface="Calibri Light"/>
              </a:rPr>
              <a:t>vrhovni</a:t>
            </a:r>
            <a:r>
              <a:rPr lang="en-US" sz="2400" dirty="0">
                <a:cs typeface="Calibri Light"/>
              </a:rPr>
              <a:t> </a:t>
            </a:r>
            <a:r>
              <a:rPr lang="en-US" sz="2400" dirty="0" err="1">
                <a:cs typeface="Calibri Light"/>
              </a:rPr>
              <a:t>vladar</a:t>
            </a:r>
            <a:r>
              <a:rPr lang="en-US" sz="2400" dirty="0">
                <a:cs typeface="Calibri Light"/>
              </a:rPr>
              <a:t>, </a:t>
            </a:r>
            <a:r>
              <a:rPr lang="en-US" sz="2400" i="1" dirty="0">
                <a:cs typeface="Calibri Light"/>
              </a:rPr>
              <a:t>Sapa Inca</a:t>
            </a:r>
            <a:r>
              <a:rPr lang="en-US" sz="2400" dirty="0">
                <a:cs typeface="Calibri Light"/>
              </a:rPr>
              <a:t> ("</a:t>
            </a:r>
            <a:r>
              <a:rPr lang="en-US" sz="2400" dirty="0" err="1">
                <a:cs typeface="Calibri Light"/>
              </a:rPr>
              <a:t>Jedini</a:t>
            </a:r>
            <a:r>
              <a:rPr lang="en-US" sz="2400" dirty="0">
                <a:cs typeface="Calibri Light"/>
              </a:rPr>
              <a:t> Inka"). </a:t>
            </a:r>
            <a:r>
              <a:rPr lang="en-US" sz="2400" dirty="0" err="1">
                <a:cs typeface="Calibri Light"/>
              </a:rPr>
              <a:t>Podanici</a:t>
            </a:r>
            <a:r>
              <a:rPr lang="en-US" sz="2400" dirty="0">
                <a:cs typeface="Calibri Light"/>
              </a:rPr>
              <a:t> </a:t>
            </a:r>
            <a:r>
              <a:rPr lang="en-US" sz="2400" dirty="0" err="1">
                <a:cs typeface="Calibri Light"/>
              </a:rPr>
              <a:t>su</a:t>
            </a:r>
            <a:r>
              <a:rPr lang="en-US" sz="2400" dirty="0">
                <a:cs typeface="Calibri Light"/>
              </a:rPr>
              <a:t> </a:t>
            </a:r>
            <a:r>
              <a:rPr lang="en-US" sz="2400" dirty="0" err="1">
                <a:cs typeface="Calibri Light"/>
              </a:rPr>
              <a:t>ga</a:t>
            </a:r>
            <a:r>
              <a:rPr lang="en-US" sz="2400" dirty="0">
                <a:cs typeface="Calibri Light"/>
              </a:rPr>
              <a:t> se </a:t>
            </a:r>
            <a:r>
              <a:rPr lang="en-US" sz="2400" dirty="0" err="1">
                <a:cs typeface="Calibri Light"/>
              </a:rPr>
              <a:t>plašili</a:t>
            </a:r>
            <a:r>
              <a:rPr lang="en-US" sz="2400" dirty="0">
                <a:cs typeface="Calibri Light"/>
              </a:rPr>
              <a:t>, </a:t>
            </a:r>
            <a:r>
              <a:rPr lang="en-US" sz="2400" dirty="0" err="1">
                <a:cs typeface="Calibri Light"/>
              </a:rPr>
              <a:t>ali</a:t>
            </a:r>
            <a:r>
              <a:rPr lang="en-US" sz="2400" dirty="0">
                <a:cs typeface="Calibri Light"/>
              </a:rPr>
              <a:t> </a:t>
            </a:r>
            <a:r>
              <a:rPr lang="en-US" sz="2400" dirty="0" err="1">
                <a:cs typeface="Calibri Light"/>
              </a:rPr>
              <a:t>su</a:t>
            </a:r>
            <a:r>
              <a:rPr lang="en-US" sz="2400" dirty="0">
                <a:cs typeface="Calibri Light"/>
              </a:rPr>
              <a:t> </a:t>
            </a:r>
            <a:r>
              <a:rPr lang="en-US" sz="2400" dirty="0" err="1">
                <a:cs typeface="Calibri Light"/>
              </a:rPr>
              <a:t>ga</a:t>
            </a:r>
            <a:r>
              <a:rPr lang="en-US" sz="2400" dirty="0">
                <a:cs typeface="Calibri Light"/>
              </a:rPr>
              <a:t> </a:t>
            </a:r>
            <a:r>
              <a:rPr lang="en-US" sz="2400" dirty="0" err="1">
                <a:cs typeface="Calibri Light"/>
              </a:rPr>
              <a:t>i</a:t>
            </a:r>
            <a:r>
              <a:rPr lang="en-US" sz="2400" dirty="0">
                <a:cs typeface="Calibri Light"/>
              </a:rPr>
              <a:t> </a:t>
            </a:r>
            <a:r>
              <a:rPr lang="en-US" sz="2400" dirty="0" err="1">
                <a:cs typeface="Calibri Light"/>
              </a:rPr>
              <a:t>obožavali</a:t>
            </a:r>
            <a:r>
              <a:rPr lang="en-US" sz="2400" dirty="0">
                <a:cs typeface="Calibri Light"/>
              </a:rPr>
              <a:t> </a:t>
            </a:r>
            <a:r>
              <a:rPr lang="en-US" sz="2400" dirty="0" err="1">
                <a:cs typeface="Calibri Light"/>
              </a:rPr>
              <a:t>jer</a:t>
            </a:r>
            <a:r>
              <a:rPr lang="en-US" sz="2400" dirty="0">
                <a:cs typeface="Calibri Light"/>
              </a:rPr>
              <a:t> je on bio sin </a:t>
            </a:r>
            <a:r>
              <a:rPr lang="en-US" sz="2400" dirty="0" err="1">
                <a:cs typeface="Calibri Light"/>
              </a:rPr>
              <a:t>Sunca</a:t>
            </a:r>
            <a:r>
              <a:rPr lang="en-US" sz="2400" dirty="0">
                <a:cs typeface="Calibri Light"/>
              </a:rPr>
              <a:t>. I </a:t>
            </a:r>
            <a:r>
              <a:rPr lang="en-US" sz="2400" dirty="0" err="1">
                <a:cs typeface="Calibri Light"/>
              </a:rPr>
              <a:t>najveći</a:t>
            </a:r>
            <a:r>
              <a:rPr lang="en-US" sz="2400" dirty="0">
                <a:cs typeface="Calibri Light"/>
              </a:rPr>
              <a:t> </a:t>
            </a:r>
            <a:r>
              <a:rPr lang="en-US" sz="2400" dirty="0" err="1">
                <a:cs typeface="Calibri Light"/>
              </a:rPr>
              <a:t>su</a:t>
            </a:r>
            <a:r>
              <a:rPr lang="en-US" sz="2400" dirty="0">
                <a:cs typeface="Calibri Light"/>
              </a:rPr>
              <a:t> </a:t>
            </a:r>
            <a:r>
              <a:rPr lang="en-US" sz="2400" dirty="0" err="1">
                <a:cs typeface="Calibri Light"/>
              </a:rPr>
              <a:t>dostojanstvenici</a:t>
            </a:r>
            <a:r>
              <a:rPr lang="en-US" sz="2400" dirty="0">
                <a:cs typeface="Calibri Light"/>
              </a:rPr>
              <a:t> </a:t>
            </a:r>
            <a:r>
              <a:rPr lang="en-US" sz="2400" dirty="0" err="1">
                <a:cs typeface="Calibri Light"/>
              </a:rPr>
              <a:t>pred</a:t>
            </a:r>
            <a:r>
              <a:rPr lang="en-US" sz="2400" dirty="0">
                <a:cs typeface="Calibri Light"/>
              </a:rPr>
              <a:t> </a:t>
            </a:r>
            <a:r>
              <a:rPr lang="en-US" sz="2400" dirty="0" err="1">
                <a:cs typeface="Calibri Light"/>
              </a:rPr>
              <a:t>njim</a:t>
            </a:r>
            <a:r>
              <a:rPr lang="en-US" sz="2400" dirty="0">
                <a:cs typeface="Calibri Light"/>
              </a:rPr>
              <a:t> </a:t>
            </a:r>
            <a:r>
              <a:rPr lang="en-US" sz="2400" dirty="0" err="1">
                <a:cs typeface="Calibri Light"/>
              </a:rPr>
              <a:t>drhtali</a:t>
            </a:r>
            <a:r>
              <a:rPr lang="en-US" sz="2400" dirty="0">
                <a:cs typeface="Calibri Light"/>
              </a:rPr>
              <a:t>, a da bi mu </a:t>
            </a:r>
            <a:r>
              <a:rPr lang="en-US" sz="2400" dirty="0" err="1">
                <a:cs typeface="Calibri Light"/>
              </a:rPr>
              <a:t>pokazali</a:t>
            </a:r>
            <a:r>
              <a:rPr lang="en-US" sz="2400" dirty="0">
                <a:cs typeface="Calibri Light"/>
              </a:rPr>
              <a:t> </a:t>
            </a:r>
            <a:r>
              <a:rPr lang="en-US" sz="2400" dirty="0" err="1">
                <a:cs typeface="Calibri Light"/>
              </a:rPr>
              <a:t>svoju</a:t>
            </a:r>
            <a:r>
              <a:rPr lang="en-US" sz="2400" dirty="0">
                <a:cs typeface="Calibri Light"/>
              </a:rPr>
              <a:t> </a:t>
            </a:r>
            <a:r>
              <a:rPr lang="en-US" sz="2400" dirty="0" err="1">
                <a:cs typeface="Calibri Light"/>
              </a:rPr>
              <a:t>poniznost</a:t>
            </a:r>
            <a:r>
              <a:rPr lang="en-US" sz="2400" dirty="0">
                <a:cs typeface="Calibri Light"/>
              </a:rPr>
              <a:t> </a:t>
            </a:r>
            <a:r>
              <a:rPr lang="en-US" sz="2400" dirty="0" err="1">
                <a:cs typeface="Calibri Light"/>
              </a:rPr>
              <a:t>pristupali</a:t>
            </a:r>
            <a:r>
              <a:rPr lang="en-US" sz="2400" dirty="0">
                <a:cs typeface="Calibri Light"/>
              </a:rPr>
              <a:t> </a:t>
            </a:r>
            <a:r>
              <a:rPr lang="en-US" sz="2400" dirty="0" err="1">
                <a:cs typeface="Calibri Light"/>
              </a:rPr>
              <a:t>su</a:t>
            </a:r>
            <a:r>
              <a:rPr lang="en-US" sz="2400" dirty="0">
                <a:cs typeface="Calibri Light"/>
              </a:rPr>
              <a:t> mu s </a:t>
            </a:r>
            <a:r>
              <a:rPr lang="en-US" sz="2400" dirty="0" err="1">
                <a:cs typeface="Calibri Light"/>
              </a:rPr>
              <a:t>tovarom</a:t>
            </a:r>
            <a:r>
              <a:rPr lang="en-US" sz="2400" dirty="0">
                <a:cs typeface="Calibri Light"/>
              </a:rPr>
              <a:t> </a:t>
            </a:r>
            <a:r>
              <a:rPr lang="en-US" sz="2400" dirty="0" err="1">
                <a:cs typeface="Calibri Light"/>
              </a:rPr>
              <a:t>kukuruza</a:t>
            </a:r>
            <a:r>
              <a:rPr lang="en-US" sz="2400" dirty="0">
                <a:cs typeface="Calibri Light"/>
              </a:rPr>
              <a:t> </a:t>
            </a:r>
            <a:r>
              <a:rPr lang="en-US" sz="2400" dirty="0" err="1">
                <a:cs typeface="Calibri Light"/>
              </a:rPr>
              <a:t>na</a:t>
            </a:r>
            <a:r>
              <a:rPr lang="en-US" sz="2400" dirty="0">
                <a:cs typeface="Calibri Light"/>
              </a:rPr>
              <a:t> </a:t>
            </a:r>
            <a:r>
              <a:rPr lang="en-US" sz="2400" dirty="0" err="1">
                <a:cs typeface="Calibri Light"/>
              </a:rPr>
              <a:t>leđima</a:t>
            </a:r>
            <a:r>
              <a:rPr lang="en-US" sz="2400" dirty="0">
                <a:cs typeface="Calibri Light"/>
              </a:rPr>
              <a:t>. </a:t>
            </a:r>
            <a:r>
              <a:rPr lang="en-US" sz="2400" dirty="0" err="1">
                <a:cs typeface="Calibri Light"/>
              </a:rPr>
              <a:t>Duž</a:t>
            </a:r>
            <a:r>
              <a:rPr lang="en-US" sz="2400" dirty="0">
                <a:cs typeface="Calibri Light"/>
              </a:rPr>
              <a:t> puta </a:t>
            </a:r>
            <a:r>
              <a:rPr lang="en-US" sz="2400" dirty="0" err="1">
                <a:cs typeface="Calibri Light"/>
              </a:rPr>
              <a:t>kojim</a:t>
            </a:r>
            <a:r>
              <a:rPr lang="en-US" sz="2400" dirty="0">
                <a:cs typeface="Calibri Light"/>
              </a:rPr>
              <a:t> je Inka </a:t>
            </a:r>
            <a:r>
              <a:rPr lang="en-US" sz="2400" dirty="0" err="1">
                <a:cs typeface="Calibri Light"/>
              </a:rPr>
              <a:t>prolazio</a:t>
            </a:r>
            <a:r>
              <a:rPr lang="en-US" sz="2400" dirty="0">
                <a:cs typeface="Calibri Light"/>
              </a:rPr>
              <a:t> u </a:t>
            </a:r>
            <a:r>
              <a:rPr lang="en-US" sz="2400" dirty="0" err="1">
                <a:cs typeface="Calibri Light"/>
              </a:rPr>
              <a:t>obilasku</a:t>
            </a:r>
            <a:r>
              <a:rPr lang="en-US" sz="2400" dirty="0">
                <a:cs typeface="Calibri Light"/>
              </a:rPr>
              <a:t> </a:t>
            </a:r>
            <a:r>
              <a:rPr lang="en-US" sz="2400" dirty="0" err="1">
                <a:cs typeface="Calibri Light"/>
              </a:rPr>
              <a:t>svog</a:t>
            </a:r>
            <a:r>
              <a:rPr lang="en-US" sz="2400" dirty="0">
                <a:cs typeface="Calibri Light"/>
              </a:rPr>
              <a:t> </a:t>
            </a:r>
            <a:r>
              <a:rPr lang="en-US" sz="2400" dirty="0" err="1">
                <a:cs typeface="Calibri Light"/>
              </a:rPr>
              <a:t>carstva</a:t>
            </a:r>
            <a:r>
              <a:rPr lang="en-US" sz="2400" dirty="0">
                <a:cs typeface="Calibri Light"/>
              </a:rPr>
              <a:t> </a:t>
            </a:r>
            <a:r>
              <a:rPr lang="en-US" sz="2400" dirty="0" err="1">
                <a:cs typeface="Calibri Light"/>
              </a:rPr>
              <a:t>ljudi</a:t>
            </a:r>
            <a:r>
              <a:rPr lang="en-US" sz="2400" dirty="0">
                <a:cs typeface="Calibri Light"/>
              </a:rPr>
              <a:t> </a:t>
            </a:r>
            <a:r>
              <a:rPr lang="en-US" sz="2400" dirty="0" err="1">
                <a:cs typeface="Calibri Light"/>
              </a:rPr>
              <a:t>su</a:t>
            </a:r>
            <a:r>
              <a:rPr lang="en-US" sz="2400" dirty="0">
                <a:cs typeface="Calibri Light"/>
              </a:rPr>
              <a:t> </a:t>
            </a:r>
            <a:r>
              <a:rPr lang="en-US" sz="2400" dirty="0" err="1">
                <a:cs typeface="Calibri Light"/>
              </a:rPr>
              <a:t>klečali</a:t>
            </a:r>
            <a:r>
              <a:rPr lang="en-US" sz="2400" dirty="0">
                <a:cs typeface="Calibri Light"/>
              </a:rPr>
              <a:t> </a:t>
            </a:r>
            <a:r>
              <a:rPr lang="en-US" sz="2400" dirty="0" err="1">
                <a:cs typeface="Calibri Light"/>
              </a:rPr>
              <a:t>spuštenih</a:t>
            </a:r>
            <a:r>
              <a:rPr lang="en-US" sz="2400" dirty="0">
                <a:cs typeface="Calibri Light"/>
              </a:rPr>
              <a:t> </a:t>
            </a:r>
            <a:r>
              <a:rPr lang="en-US" sz="2400" dirty="0" err="1">
                <a:cs typeface="Calibri Light"/>
              </a:rPr>
              <a:t>pogleda</a:t>
            </a:r>
            <a:r>
              <a:rPr lang="en-US" sz="2400" dirty="0">
                <a:cs typeface="Calibri Light"/>
              </a:rPr>
              <a:t>; </a:t>
            </a:r>
            <a:r>
              <a:rPr lang="en-US" sz="2400" dirty="0" err="1">
                <a:cs typeface="Calibri Light"/>
              </a:rPr>
              <a:t>nikome</a:t>
            </a:r>
            <a:r>
              <a:rPr lang="en-US" sz="2400" dirty="0">
                <a:cs typeface="Calibri Light"/>
              </a:rPr>
              <a:t> </a:t>
            </a:r>
            <a:r>
              <a:rPr lang="en-US" sz="2400" dirty="0" err="1">
                <a:cs typeface="Calibri Light"/>
              </a:rPr>
              <a:t>nije</a:t>
            </a:r>
            <a:r>
              <a:rPr lang="en-US" sz="2400" dirty="0">
                <a:cs typeface="Calibri Light"/>
              </a:rPr>
              <a:t> </a:t>
            </a:r>
            <a:r>
              <a:rPr lang="en-US" sz="2400" dirty="0" err="1">
                <a:cs typeface="Calibri Light"/>
              </a:rPr>
              <a:t>bilo</a:t>
            </a:r>
            <a:r>
              <a:rPr lang="en-US" sz="2400" dirty="0">
                <a:cs typeface="Calibri Light"/>
              </a:rPr>
              <a:t> </a:t>
            </a:r>
            <a:r>
              <a:rPr lang="en-US" sz="2400" dirty="0" err="1">
                <a:cs typeface="Calibri Light"/>
              </a:rPr>
              <a:t>dozvoljeno</a:t>
            </a:r>
            <a:r>
              <a:rPr lang="en-US" sz="2400" dirty="0">
                <a:cs typeface="Calibri Light"/>
              </a:rPr>
              <a:t> </a:t>
            </a:r>
            <a:r>
              <a:rPr lang="en-US" sz="2400" dirty="0" err="1">
                <a:cs typeface="Calibri Light"/>
              </a:rPr>
              <a:t>direktno</a:t>
            </a:r>
            <a:r>
              <a:rPr lang="en-US" sz="2400" dirty="0">
                <a:cs typeface="Calibri Light"/>
              </a:rPr>
              <a:t> </a:t>
            </a:r>
            <a:r>
              <a:rPr lang="en-US" sz="2400" dirty="0" err="1">
                <a:cs typeface="Calibri Light"/>
              </a:rPr>
              <a:t>pogledati</a:t>
            </a:r>
            <a:r>
              <a:rPr lang="en-US" sz="2400" dirty="0">
                <a:cs typeface="Calibri Light"/>
              </a:rPr>
              <a:t> </a:t>
            </a:r>
            <a:r>
              <a:rPr lang="en-US" sz="2400" dirty="0" err="1">
                <a:cs typeface="Calibri Light"/>
              </a:rPr>
              <a:t>svog</a:t>
            </a:r>
            <a:r>
              <a:rPr lang="en-US" sz="2400" dirty="0">
                <a:cs typeface="Calibri Light"/>
              </a:rPr>
              <a:t> </a:t>
            </a:r>
            <a:r>
              <a:rPr lang="en-US" sz="2400" dirty="0" err="1">
                <a:cs typeface="Calibri Light"/>
              </a:rPr>
              <a:t>gospodara</a:t>
            </a:r>
            <a:r>
              <a:rPr lang="en-US" sz="2400" dirty="0">
                <a:cs typeface="Calibri Light"/>
              </a:rPr>
              <a:t>.</a:t>
            </a:r>
            <a:br>
              <a:rPr lang="en-US" sz="2400" dirty="0">
                <a:cs typeface="Calibri Light"/>
              </a:rPr>
            </a:br>
            <a:br>
              <a:rPr lang="en-US" sz="2400" dirty="0">
                <a:cs typeface="Calibri Light"/>
              </a:rPr>
            </a:br>
            <a:r>
              <a:rPr lang="en-US" sz="2400" dirty="0">
                <a:cs typeface="Calibri Light"/>
              </a:rPr>
              <a:t>Inka je bio </a:t>
            </a:r>
            <a:r>
              <a:rPr lang="en-US" sz="2400" dirty="0" err="1">
                <a:cs typeface="Calibri Light"/>
              </a:rPr>
              <a:t>odjeven</a:t>
            </a:r>
            <a:r>
              <a:rPr lang="en-US" sz="2400" dirty="0">
                <a:cs typeface="Calibri Light"/>
              </a:rPr>
              <a:t> u </a:t>
            </a:r>
            <a:r>
              <a:rPr lang="en-US" sz="2400" dirty="0" err="1">
                <a:cs typeface="Calibri Light"/>
              </a:rPr>
              <a:t>najfinije</a:t>
            </a:r>
            <a:r>
              <a:rPr lang="en-US" sz="2400" dirty="0">
                <a:cs typeface="Calibri Light"/>
              </a:rPr>
              <a:t> </a:t>
            </a:r>
            <a:r>
              <a:rPr lang="en-US" sz="2400" dirty="0" err="1">
                <a:cs typeface="Calibri Light"/>
              </a:rPr>
              <a:t>tkanine</a:t>
            </a:r>
            <a:r>
              <a:rPr lang="en-US" sz="2400" dirty="0">
                <a:cs typeface="Calibri Light"/>
              </a:rPr>
              <a:t> I </a:t>
            </a:r>
            <a:r>
              <a:rPr lang="en-US" sz="2400" dirty="0" err="1">
                <a:cs typeface="Calibri Light"/>
              </a:rPr>
              <a:t>okrunjen</a:t>
            </a:r>
            <a:r>
              <a:rPr lang="en-US" sz="2400" dirty="0">
                <a:cs typeface="Calibri Light"/>
              </a:rPr>
              <a:t> </a:t>
            </a:r>
            <a:r>
              <a:rPr lang="en-US" sz="2400" dirty="0" err="1">
                <a:cs typeface="Calibri Light"/>
              </a:rPr>
              <a:t>kraljevskm</a:t>
            </a:r>
            <a:r>
              <a:rPr lang="en-US" sz="2400" dirty="0">
                <a:cs typeface="Calibri Light"/>
              </a:rPr>
              <a:t> </a:t>
            </a:r>
            <a:r>
              <a:rPr lang="en-US" sz="2400" dirty="0" err="1">
                <a:cs typeface="Calibri Light"/>
              </a:rPr>
              <a:t>simbolom</a:t>
            </a:r>
            <a:r>
              <a:rPr lang="en-US" sz="2400" dirty="0">
                <a:cs typeface="Calibri Light"/>
              </a:rPr>
              <a:t> – </a:t>
            </a:r>
            <a:r>
              <a:rPr lang="en-US" sz="2400" dirty="0" err="1">
                <a:cs typeface="Calibri Light"/>
              </a:rPr>
              <a:t>vunenom</a:t>
            </a:r>
            <a:r>
              <a:rPr lang="en-US" sz="2400" dirty="0">
                <a:cs typeface="Calibri Light"/>
              </a:rPr>
              <a:t> </a:t>
            </a:r>
            <a:r>
              <a:rPr lang="en-US" sz="2400" dirty="0" err="1">
                <a:cs typeface="Calibri Light"/>
              </a:rPr>
              <a:t>pletenicom</a:t>
            </a:r>
            <a:r>
              <a:rPr lang="en-US" sz="2400" dirty="0">
                <a:cs typeface="Calibri Light"/>
              </a:rPr>
              <a:t> (</a:t>
            </a:r>
            <a:r>
              <a:rPr lang="en-US" sz="2400" i="1" dirty="0" err="1">
                <a:cs typeface="Calibri Light"/>
              </a:rPr>
              <a:t>llauta</a:t>
            </a:r>
            <a:r>
              <a:rPr lang="en-US" sz="2400" dirty="0">
                <a:cs typeface="Calibri Light"/>
              </a:rPr>
              <a:t>) pet puta </a:t>
            </a:r>
            <a:r>
              <a:rPr lang="en-US" sz="2400" dirty="0" err="1">
                <a:cs typeface="Calibri Light"/>
              </a:rPr>
              <a:t>obavijenom</a:t>
            </a:r>
            <a:r>
              <a:rPr lang="en-US" sz="2400" dirty="0">
                <a:cs typeface="Calibri Light"/>
              </a:rPr>
              <a:t> </a:t>
            </a:r>
            <a:r>
              <a:rPr lang="en-US" sz="2400" dirty="0" err="1">
                <a:cs typeface="Calibri Light"/>
              </a:rPr>
              <a:t>oko</a:t>
            </a:r>
            <a:r>
              <a:rPr lang="en-US" sz="2400" dirty="0">
                <a:cs typeface="Calibri Light"/>
              </a:rPr>
              <a:t> </a:t>
            </a:r>
            <a:r>
              <a:rPr lang="en-US" sz="2400" dirty="0" err="1">
                <a:cs typeface="Calibri Light"/>
              </a:rPr>
              <a:t>glave</a:t>
            </a:r>
            <a:r>
              <a:rPr lang="en-US" sz="2400" dirty="0">
                <a:cs typeface="Calibri Light"/>
              </a:rPr>
              <a:t>. S </a:t>
            </a:r>
            <a:r>
              <a:rPr lang="en-US" sz="2400" dirty="0" err="1">
                <a:cs typeface="Calibri Light"/>
              </a:rPr>
              <a:t>nje</a:t>
            </a:r>
            <a:r>
              <a:rPr lang="en-US" sz="2400" dirty="0">
                <a:cs typeface="Calibri Light"/>
              </a:rPr>
              <a:t> </a:t>
            </a:r>
            <a:r>
              <a:rPr lang="en-US" sz="2400" dirty="0" err="1">
                <a:cs typeface="Calibri Light"/>
              </a:rPr>
              <a:t>su</a:t>
            </a:r>
            <a:r>
              <a:rPr lang="en-US" sz="2400" dirty="0">
                <a:cs typeface="Calibri Light"/>
              </a:rPr>
              <a:t> </a:t>
            </a:r>
            <a:r>
              <a:rPr lang="en-US" sz="2400" dirty="0" err="1">
                <a:cs typeface="Calibri Light"/>
              </a:rPr>
              <a:t>visile</a:t>
            </a:r>
            <a:r>
              <a:rPr lang="en-US" sz="2400" dirty="0">
                <a:cs typeface="Calibri Light"/>
              </a:rPr>
              <a:t> </a:t>
            </a:r>
            <a:r>
              <a:rPr lang="en-US" sz="2400" dirty="0" err="1">
                <a:cs typeface="Calibri Light"/>
              </a:rPr>
              <a:t>vunene</a:t>
            </a:r>
            <a:r>
              <a:rPr lang="en-US" sz="2400" dirty="0">
                <a:cs typeface="Calibri Light"/>
              </a:rPr>
              <a:t> rese, </a:t>
            </a:r>
            <a:r>
              <a:rPr lang="en-US" sz="2400" dirty="0" err="1">
                <a:cs typeface="Calibri Light"/>
              </a:rPr>
              <a:t>protkane</a:t>
            </a:r>
            <a:r>
              <a:rPr lang="en-US" sz="2400" dirty="0">
                <a:cs typeface="Calibri Light"/>
              </a:rPr>
              <a:t> </a:t>
            </a:r>
            <a:r>
              <a:rPr lang="en-US" sz="2400" dirty="0" err="1">
                <a:cs typeface="Calibri Light"/>
              </a:rPr>
              <a:t>zlatom</a:t>
            </a:r>
            <a:r>
              <a:rPr lang="en-US" sz="2400" dirty="0">
                <a:cs typeface="Calibri Light"/>
              </a:rPr>
              <a:t> </a:t>
            </a:r>
            <a:r>
              <a:rPr lang="en-US" sz="2400" dirty="0" err="1">
                <a:cs typeface="Calibri Light"/>
              </a:rPr>
              <a:t>pokrivajući</a:t>
            </a:r>
            <a:r>
              <a:rPr lang="en-US" sz="2400" dirty="0">
                <a:cs typeface="Calibri Light"/>
              </a:rPr>
              <a:t> </a:t>
            </a:r>
            <a:r>
              <a:rPr lang="en-US" sz="2400" dirty="0" err="1">
                <a:cs typeface="Calibri Light"/>
              </a:rPr>
              <a:t>dio</a:t>
            </a:r>
            <a:r>
              <a:rPr lang="en-US" sz="2400" dirty="0">
                <a:cs typeface="Calibri Light"/>
              </a:rPr>
              <a:t> </a:t>
            </a:r>
            <a:r>
              <a:rPr lang="en-US" sz="2400" dirty="0" err="1">
                <a:cs typeface="Calibri Light"/>
              </a:rPr>
              <a:t>Inkinog</a:t>
            </a:r>
            <a:r>
              <a:rPr lang="en-US" sz="2400" dirty="0">
                <a:cs typeface="Calibri Light"/>
              </a:rPr>
              <a:t> </a:t>
            </a:r>
            <a:r>
              <a:rPr lang="en-US" sz="2400" dirty="0" err="1">
                <a:cs typeface="Calibri Light"/>
              </a:rPr>
              <a:t>čela</a:t>
            </a:r>
            <a:r>
              <a:rPr lang="en-US" sz="2400" dirty="0">
                <a:cs typeface="Calibri Light"/>
              </a:rPr>
              <a:t>. </a:t>
            </a:r>
            <a:r>
              <a:rPr lang="en-US" sz="2400" dirty="0" err="1">
                <a:cs typeface="Calibri Light"/>
              </a:rPr>
              <a:t>Ušne</a:t>
            </a:r>
            <a:r>
              <a:rPr lang="en-US" sz="2400" dirty="0">
                <a:cs typeface="Calibri Light"/>
              </a:rPr>
              <a:t> </a:t>
            </a:r>
            <a:r>
              <a:rPr lang="en-US" sz="2400" dirty="0" err="1">
                <a:cs typeface="Calibri Light"/>
              </a:rPr>
              <a:t>su</a:t>
            </a:r>
            <a:r>
              <a:rPr lang="en-US" sz="2400" dirty="0">
                <a:cs typeface="Calibri Light"/>
              </a:rPr>
              <a:t> mu </a:t>
            </a:r>
            <a:r>
              <a:rPr lang="en-US" sz="2400" dirty="0" err="1">
                <a:cs typeface="Calibri Light"/>
              </a:rPr>
              <a:t>resice</a:t>
            </a:r>
            <a:r>
              <a:rPr lang="en-US" sz="2400" dirty="0">
                <a:cs typeface="Calibri Light"/>
              </a:rPr>
              <a:t> bile </a:t>
            </a:r>
            <a:r>
              <a:rPr lang="en-US" sz="2400" dirty="0" err="1">
                <a:cs typeface="Calibri Light"/>
              </a:rPr>
              <a:t>ukrašene</a:t>
            </a:r>
            <a:r>
              <a:rPr lang="en-US" sz="2400" dirty="0">
                <a:cs typeface="Calibri Light"/>
              </a:rPr>
              <a:t> </a:t>
            </a:r>
            <a:r>
              <a:rPr lang="en-US" sz="2400" dirty="0" err="1">
                <a:cs typeface="Calibri Light"/>
              </a:rPr>
              <a:t>zlatnim</a:t>
            </a:r>
            <a:r>
              <a:rPr lang="en-US" sz="2400" dirty="0">
                <a:cs typeface="Calibri Light"/>
              </a:rPr>
              <a:t> </a:t>
            </a:r>
            <a:r>
              <a:rPr lang="en-US" sz="2400" dirty="0" err="1">
                <a:cs typeface="Calibri Light"/>
              </a:rPr>
              <a:t>kolutovima</a:t>
            </a:r>
            <a:r>
              <a:rPr lang="en-US" sz="2400" dirty="0">
                <a:cs typeface="Calibri Light"/>
              </a:rPr>
              <a:t>.</a:t>
            </a:r>
            <a:br>
              <a:rPr lang="en-US" sz="2400" dirty="0">
                <a:cs typeface="Calibri Light"/>
              </a:rPr>
            </a:br>
            <a:br>
              <a:rPr lang="en-US" sz="2400" dirty="0">
                <a:cs typeface="Calibri Light"/>
              </a:rPr>
            </a:br>
            <a:r>
              <a:rPr lang="en-US" sz="2400" dirty="0" err="1">
                <a:cs typeface="Calibri Light"/>
              </a:rPr>
              <a:t>Općenito</a:t>
            </a:r>
            <a:r>
              <a:rPr lang="en-US" sz="2400" dirty="0">
                <a:cs typeface="Calibri Light"/>
              </a:rPr>
              <a:t>, tri </a:t>
            </a:r>
            <a:r>
              <a:rPr lang="en-US" sz="2400" dirty="0" err="1">
                <a:cs typeface="Calibri Light"/>
              </a:rPr>
              <a:t>su</a:t>
            </a:r>
            <a:r>
              <a:rPr lang="en-US" sz="2400" dirty="0">
                <a:cs typeface="Calibri Light"/>
              </a:rPr>
              <a:t> </a:t>
            </a:r>
            <a:r>
              <a:rPr lang="en-US" sz="2400" dirty="0" err="1">
                <a:cs typeface="Calibri Light"/>
              </a:rPr>
              <a:t>obilježja</a:t>
            </a:r>
            <a:r>
              <a:rPr lang="en-US" sz="2400" dirty="0">
                <a:cs typeface="Calibri Light"/>
              </a:rPr>
              <a:t> </a:t>
            </a:r>
            <a:r>
              <a:rPr lang="en-US" sz="2400" dirty="0" err="1">
                <a:cs typeface="Calibri Light"/>
              </a:rPr>
              <a:t>plemenitaške</a:t>
            </a:r>
            <a:r>
              <a:rPr lang="en-US" sz="2400" dirty="0">
                <a:cs typeface="Calibri Light"/>
              </a:rPr>
              <a:t> </a:t>
            </a:r>
            <a:r>
              <a:rPr lang="en-US" sz="2400" dirty="0" err="1">
                <a:cs typeface="Calibri Light"/>
              </a:rPr>
              <a:t>klase</a:t>
            </a:r>
            <a:r>
              <a:rPr lang="en-US" sz="2400" dirty="0">
                <a:cs typeface="Calibri Light"/>
              </a:rPr>
              <a:t> u </a:t>
            </a:r>
            <a:r>
              <a:rPr lang="en-US" sz="2400" dirty="0" err="1">
                <a:cs typeface="Calibri Light"/>
              </a:rPr>
              <a:t>društvu</a:t>
            </a:r>
            <a:r>
              <a:rPr lang="en-US" sz="2400" dirty="0">
                <a:cs typeface="Calibri Light"/>
              </a:rPr>
              <a:t> Inka:</a:t>
            </a:r>
            <a:r>
              <a:rPr lang="en-US" sz="2400" i="1" dirty="0">
                <a:cs typeface="Calibri Light"/>
              </a:rPr>
              <a:t> </a:t>
            </a:r>
            <a:r>
              <a:rPr lang="en-US" sz="2400" i="1" dirty="0" err="1">
                <a:cs typeface="Calibri Light"/>
              </a:rPr>
              <a:t>llauta</a:t>
            </a:r>
            <a:r>
              <a:rPr lang="en-US" sz="2400" i="1" dirty="0">
                <a:cs typeface="Calibri Light"/>
              </a:rPr>
              <a:t> </a:t>
            </a:r>
            <a:r>
              <a:rPr lang="en-US" sz="2400" dirty="0">
                <a:cs typeface="Calibri Light"/>
              </a:rPr>
              <a:t>(</a:t>
            </a:r>
            <a:r>
              <a:rPr lang="en-US" sz="2400" dirty="0" err="1">
                <a:cs typeface="Calibri Light"/>
              </a:rPr>
              <a:t>pletenica</a:t>
            </a:r>
            <a:r>
              <a:rPr lang="en-US" sz="2400" dirty="0">
                <a:cs typeface="Calibri Light"/>
              </a:rPr>
              <a:t>), </a:t>
            </a:r>
            <a:r>
              <a:rPr lang="en-US" sz="2400" dirty="0" err="1">
                <a:cs typeface="Calibri Light"/>
              </a:rPr>
              <a:t>šišanje</a:t>
            </a:r>
            <a:r>
              <a:rPr lang="en-US" sz="2400" dirty="0">
                <a:cs typeface="Calibri Light"/>
              </a:rPr>
              <a:t> (</a:t>
            </a:r>
            <a:r>
              <a:rPr lang="en-US" sz="2400" dirty="0" err="1">
                <a:cs typeface="Calibri Light"/>
              </a:rPr>
              <a:t>na</a:t>
            </a:r>
            <a:r>
              <a:rPr lang="en-US" sz="2400" dirty="0">
                <a:cs typeface="Calibri Light"/>
              </a:rPr>
              <a:t> </a:t>
            </a:r>
            <a:r>
              <a:rPr lang="en-US" sz="2400" dirty="0" err="1">
                <a:cs typeface="Calibri Light"/>
              </a:rPr>
              <a:t>dužinu</a:t>
            </a:r>
            <a:r>
              <a:rPr lang="en-US" sz="2400" dirty="0">
                <a:cs typeface="Calibri Light"/>
              </a:rPr>
              <a:t> </a:t>
            </a:r>
            <a:r>
              <a:rPr lang="en-US" sz="2400" dirty="0" err="1">
                <a:cs typeface="Calibri Light"/>
              </a:rPr>
              <a:t>jednog</a:t>
            </a:r>
            <a:r>
              <a:rPr lang="en-US" sz="2400" dirty="0">
                <a:cs typeface="Calibri Light"/>
              </a:rPr>
              <a:t> </a:t>
            </a:r>
            <a:r>
              <a:rPr lang="en-US" sz="2400" dirty="0" err="1">
                <a:cs typeface="Calibri Light"/>
              </a:rPr>
              <a:t>prsta</a:t>
            </a:r>
            <a:r>
              <a:rPr lang="en-US" sz="2400" dirty="0">
                <a:cs typeface="Calibri Light"/>
              </a:rPr>
              <a:t> </a:t>
            </a:r>
            <a:r>
              <a:rPr lang="en-US" sz="2400" dirty="0" err="1">
                <a:cs typeface="Calibri Light"/>
              </a:rPr>
              <a:t>uz</a:t>
            </a:r>
            <a:r>
              <a:rPr lang="en-US" sz="2400" dirty="0">
                <a:cs typeface="Calibri Light"/>
              </a:rPr>
              <a:t> </a:t>
            </a:r>
            <a:r>
              <a:rPr lang="en-US" sz="2400" dirty="0" err="1">
                <a:cs typeface="Calibri Light"/>
              </a:rPr>
              <a:t>jedan</a:t>
            </a:r>
            <a:r>
              <a:rPr lang="en-US" sz="2400" dirty="0">
                <a:cs typeface="Calibri Light"/>
              </a:rPr>
              <a:t> </a:t>
            </a:r>
            <a:r>
              <a:rPr lang="en-US" sz="2400" dirty="0" err="1">
                <a:cs typeface="Calibri Light"/>
              </a:rPr>
              <a:t>duži</a:t>
            </a:r>
            <a:r>
              <a:rPr lang="en-US" sz="2400" dirty="0">
                <a:cs typeface="Calibri Light"/>
              </a:rPr>
              <a:t> </a:t>
            </a:r>
            <a:r>
              <a:rPr lang="en-US" sz="2400" dirty="0" err="1">
                <a:cs typeface="Calibri Light"/>
              </a:rPr>
              <a:t>pramen</a:t>
            </a:r>
            <a:r>
              <a:rPr lang="en-US" sz="2400" dirty="0">
                <a:cs typeface="Calibri Light"/>
              </a:rPr>
              <a:t>) </a:t>
            </a:r>
            <a:r>
              <a:rPr lang="en-US" sz="2400" dirty="0" err="1">
                <a:cs typeface="Calibri Light"/>
              </a:rPr>
              <a:t>i</a:t>
            </a:r>
            <a:r>
              <a:rPr lang="en-US" sz="2400" dirty="0">
                <a:cs typeface="Calibri Light"/>
              </a:rPr>
              <a:t> </a:t>
            </a:r>
            <a:r>
              <a:rPr lang="en-US" sz="2400" dirty="0" err="1">
                <a:cs typeface="Calibri Light"/>
              </a:rPr>
              <a:t>probušene</a:t>
            </a:r>
            <a:r>
              <a:rPr lang="en-US" sz="2400" dirty="0">
                <a:cs typeface="Calibri Light"/>
              </a:rPr>
              <a:t> </a:t>
            </a:r>
            <a:r>
              <a:rPr lang="en-US" sz="2400" dirty="0" err="1">
                <a:cs typeface="Calibri Light"/>
              </a:rPr>
              <a:t>uši</a:t>
            </a:r>
            <a:r>
              <a:rPr lang="en-US" sz="2400" dirty="0">
                <a:cs typeface="Calibri Light"/>
              </a:rPr>
              <a:t>.</a:t>
            </a:r>
          </a:p>
        </p:txBody>
      </p:sp>
      <p:sp>
        <p:nvSpPr>
          <p:cNvPr id="3" name="Content Placeholder 2">
            <a:extLst>
              <a:ext uri="{FF2B5EF4-FFF2-40B4-BE49-F238E27FC236}">
                <a16:creationId xmlns:a16="http://schemas.microsoft.com/office/drawing/2014/main" id="{AEF19976-748D-4F1D-87AE-FCBBB5A4330C}"/>
              </a:ext>
            </a:extLst>
          </p:cNvPr>
          <p:cNvSpPr>
            <a:spLocks noGrp="1"/>
          </p:cNvSpPr>
          <p:nvPr>
            <p:ph idx="1"/>
          </p:nvPr>
        </p:nvSpPr>
        <p:spPr/>
        <p:txBody>
          <a:bodyPr vert="horz" lIns="91440" tIns="45720" rIns="91440" bIns="45720" rtlCol="0" anchor="t">
            <a:normAutofit/>
          </a:bodyPr>
          <a:lstStyle/>
          <a:p>
            <a:endParaRPr lang="en-US"/>
          </a:p>
          <a:p>
            <a:pPr>
              <a:buNone/>
            </a:pPr>
            <a:endParaRPr lang="en-US"/>
          </a:p>
          <a:p>
            <a:pPr marL="0" indent="0">
              <a:buNone/>
            </a:pPr>
            <a:endParaRPr lang="en-US" dirty="0">
              <a:cs typeface="Calibri"/>
            </a:endParaRPr>
          </a:p>
        </p:txBody>
      </p:sp>
      <p:pic>
        <p:nvPicPr>
          <p:cNvPr id="4" name="Picture 4" descr="A picture containing man, hat&#10;&#10;Description generated with very high confidence">
            <a:extLst>
              <a:ext uri="{FF2B5EF4-FFF2-40B4-BE49-F238E27FC236}">
                <a16:creationId xmlns:a16="http://schemas.microsoft.com/office/drawing/2014/main" id="{6043EF63-428C-4DA8-A5B1-4154D560BCAA}"/>
              </a:ext>
            </a:extLst>
          </p:cNvPr>
          <p:cNvPicPr>
            <a:picLocks noChangeAspect="1"/>
          </p:cNvPicPr>
          <p:nvPr/>
        </p:nvPicPr>
        <p:blipFill>
          <a:blip r:embed="rId2"/>
          <a:stretch>
            <a:fillRect/>
          </a:stretch>
        </p:blipFill>
        <p:spPr>
          <a:xfrm>
            <a:off x="8632167" y="3916124"/>
            <a:ext cx="1828800" cy="2001868"/>
          </a:xfrm>
          <a:prstGeom prst="rect">
            <a:avLst/>
          </a:prstGeom>
        </p:spPr>
      </p:pic>
      <p:pic>
        <p:nvPicPr>
          <p:cNvPr id="10242" name="Picture 2" descr="Sapa Inca Pachacuti | Imagen segun Civilization 3 | Boris Teodoro ...">
            <a:extLst>
              <a:ext uri="{FF2B5EF4-FFF2-40B4-BE49-F238E27FC236}">
                <a16:creationId xmlns:a16="http://schemas.microsoft.com/office/drawing/2014/main" id="{A30243F0-6D53-4CE2-A27B-9E6ECA172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444531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6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4554-9116-4EDC-B99A-2E2515F5A7CE}"/>
              </a:ext>
            </a:extLst>
          </p:cNvPr>
          <p:cNvSpPr>
            <a:spLocks noGrp="1"/>
          </p:cNvSpPr>
          <p:nvPr>
            <p:ph type="title"/>
          </p:nvPr>
        </p:nvSpPr>
        <p:spPr/>
        <p:txBody>
          <a:bodyPr>
            <a:normAutofit fontScale="90000"/>
          </a:bodyPr>
          <a:lstStyle/>
          <a:p>
            <a:br>
              <a:rPr lang="en-US" sz="2400" dirty="0">
                <a:cs typeface="Calibri Light"/>
              </a:rPr>
            </a:br>
            <a:br>
              <a:rPr lang="en-US" sz="2400" dirty="0">
                <a:cs typeface="Calibri Light"/>
              </a:rPr>
            </a:br>
            <a:br>
              <a:rPr lang="en-US" sz="2400" dirty="0">
                <a:cs typeface="Calibri Light"/>
              </a:rPr>
            </a:br>
            <a:br>
              <a:rPr lang="en-US" sz="2400" dirty="0">
                <a:cs typeface="Calibri Light"/>
              </a:rPr>
            </a:br>
            <a:br>
              <a:rPr lang="en-US" sz="2400" dirty="0">
                <a:cs typeface="Calibri Light"/>
              </a:rPr>
            </a:br>
            <a:r>
              <a:rPr lang="en-US" sz="2400" err="1">
                <a:cs typeface="Calibri Light"/>
              </a:rPr>
              <a:t>Ostali</a:t>
            </a:r>
            <a:r>
              <a:rPr lang="en-US" sz="2400" dirty="0">
                <a:cs typeface="Calibri Light"/>
              </a:rPr>
              <a:t> </a:t>
            </a:r>
            <a:r>
              <a:rPr lang="en-US" sz="2400" err="1">
                <a:cs typeface="Calibri Light"/>
              </a:rPr>
              <a:t>pripadnici</a:t>
            </a:r>
            <a:r>
              <a:rPr lang="en-US" sz="2400" dirty="0">
                <a:cs typeface="Calibri Light"/>
              </a:rPr>
              <a:t> </a:t>
            </a:r>
            <a:r>
              <a:rPr lang="en-US" sz="2400" err="1">
                <a:cs typeface="Calibri Light"/>
              </a:rPr>
              <a:t>kaste</a:t>
            </a:r>
            <a:r>
              <a:rPr lang="en-US" sz="2400" dirty="0">
                <a:cs typeface="Calibri Light"/>
              </a:rPr>
              <a:t> Inka </a:t>
            </a:r>
            <a:r>
              <a:rPr lang="en-US" sz="2400" err="1">
                <a:cs typeface="Calibri Light"/>
              </a:rPr>
              <a:t>bili</a:t>
            </a:r>
            <a:r>
              <a:rPr lang="en-US" sz="2400" dirty="0">
                <a:cs typeface="Calibri Light"/>
              </a:rPr>
              <a:t> </a:t>
            </a:r>
            <a:r>
              <a:rPr lang="en-US" sz="2400" err="1">
                <a:cs typeface="Calibri Light"/>
              </a:rPr>
              <a:t>su</a:t>
            </a:r>
            <a:r>
              <a:rPr lang="en-US" sz="2400" dirty="0">
                <a:cs typeface="Calibri Light"/>
              </a:rPr>
              <a:t> </a:t>
            </a:r>
            <a:r>
              <a:rPr lang="en-US" sz="2400" err="1">
                <a:cs typeface="Calibri Light"/>
              </a:rPr>
              <a:t>podijeljeni</a:t>
            </a:r>
            <a:r>
              <a:rPr lang="en-US" sz="2400" dirty="0">
                <a:cs typeface="Calibri Light"/>
              </a:rPr>
              <a:t> u </a:t>
            </a:r>
            <a:r>
              <a:rPr lang="en-US" sz="2400" err="1">
                <a:cs typeface="Calibri Light"/>
              </a:rPr>
              <a:t>dvije</a:t>
            </a:r>
            <a:r>
              <a:rPr lang="en-US" sz="2400" dirty="0">
                <a:cs typeface="Calibri Light"/>
              </a:rPr>
              <a:t> </a:t>
            </a:r>
            <a:r>
              <a:rPr lang="en-US" sz="2400" err="1">
                <a:cs typeface="Calibri Light"/>
              </a:rPr>
              <a:t>kategorije</a:t>
            </a:r>
            <a:r>
              <a:rPr lang="en-US" sz="2400" dirty="0">
                <a:cs typeface="Calibri Light"/>
              </a:rPr>
              <a:t>:</a:t>
            </a:r>
            <a:br>
              <a:rPr lang="en-US" sz="2400" dirty="0">
                <a:cs typeface="Calibri Light"/>
              </a:rPr>
            </a:br>
            <a:r>
              <a:rPr lang="en-US" sz="2400" dirty="0">
                <a:cs typeface="Calibri Light"/>
              </a:rPr>
              <a:t>1) </a:t>
            </a:r>
            <a:r>
              <a:rPr lang="en-US" sz="2400" err="1">
                <a:cs typeface="Calibri Light"/>
              </a:rPr>
              <a:t>Inke</a:t>
            </a:r>
            <a:r>
              <a:rPr lang="en-US" sz="2400" dirty="0">
                <a:cs typeface="Calibri Light"/>
              </a:rPr>
              <a:t> po </a:t>
            </a:r>
            <a:r>
              <a:rPr lang="en-US" sz="2400" err="1">
                <a:cs typeface="Calibri Light"/>
              </a:rPr>
              <a:t>krvi</a:t>
            </a:r>
            <a:r>
              <a:rPr lang="en-US" sz="2400" dirty="0">
                <a:cs typeface="Calibri Light"/>
              </a:rPr>
              <a:t> I </a:t>
            </a:r>
            <a:r>
              <a:rPr lang="en-US" sz="2400" err="1">
                <a:cs typeface="Calibri Light"/>
              </a:rPr>
              <a:t>porijeklu</a:t>
            </a:r>
            <a:r>
              <a:rPr lang="en-US" sz="2400" dirty="0">
                <a:cs typeface="Calibri Light"/>
              </a:rPr>
              <a:t>, </a:t>
            </a:r>
            <a:r>
              <a:rPr lang="en-US" sz="2400" err="1">
                <a:cs typeface="Calibri Light"/>
              </a:rPr>
              <a:t>koji</a:t>
            </a:r>
            <a:r>
              <a:rPr lang="en-US" sz="2400" dirty="0">
                <a:cs typeface="Calibri Light"/>
              </a:rPr>
              <a:t> </a:t>
            </a:r>
            <a:r>
              <a:rPr lang="en-US" sz="2400" err="1">
                <a:cs typeface="Calibri Light"/>
              </a:rPr>
              <a:t>su</a:t>
            </a:r>
            <a:r>
              <a:rPr lang="en-US" sz="2400" dirty="0">
                <a:cs typeface="Calibri Light"/>
              </a:rPr>
              <a:t> </a:t>
            </a:r>
            <a:r>
              <a:rPr lang="en-US" sz="2400" err="1">
                <a:cs typeface="Calibri Light"/>
              </a:rPr>
              <a:t>sebe</a:t>
            </a:r>
            <a:r>
              <a:rPr lang="en-US" sz="2400" dirty="0">
                <a:cs typeface="Calibri Light"/>
              </a:rPr>
              <a:t> </a:t>
            </a:r>
            <a:r>
              <a:rPr lang="en-US" sz="2400" err="1">
                <a:cs typeface="Calibri Light"/>
              </a:rPr>
              <a:t>smatrali</a:t>
            </a:r>
            <a:r>
              <a:rPr lang="en-US" sz="2400" dirty="0">
                <a:cs typeface="Calibri Light"/>
              </a:rPr>
              <a:t> </a:t>
            </a:r>
            <a:r>
              <a:rPr lang="en-US" sz="2400" err="1">
                <a:cs typeface="Calibri Light"/>
              </a:rPr>
              <a:t>direktnim</a:t>
            </a:r>
            <a:r>
              <a:rPr lang="en-US" sz="2400" dirty="0">
                <a:cs typeface="Calibri Light"/>
              </a:rPr>
              <a:t> </a:t>
            </a:r>
            <a:r>
              <a:rPr lang="en-US" sz="2400" err="1">
                <a:cs typeface="Calibri Light"/>
              </a:rPr>
              <a:t>potomcima</a:t>
            </a:r>
            <a:r>
              <a:rPr lang="en-US" sz="2400" dirty="0">
                <a:cs typeface="Calibri Light"/>
              </a:rPr>
              <a:t> </a:t>
            </a:r>
            <a:r>
              <a:rPr lang="en-US" sz="2400" err="1">
                <a:cs typeface="Calibri Light"/>
              </a:rPr>
              <a:t>legendarnog</a:t>
            </a:r>
            <a:r>
              <a:rPr lang="en-US" sz="2400" dirty="0">
                <a:cs typeface="Calibri Light"/>
              </a:rPr>
              <a:t> </a:t>
            </a:r>
            <a:r>
              <a:rPr lang="en-US" sz="2400" err="1">
                <a:cs typeface="Calibri Light"/>
              </a:rPr>
              <a:t>prvog</a:t>
            </a:r>
            <a:r>
              <a:rPr lang="en-US" sz="2400" dirty="0">
                <a:cs typeface="Calibri Light"/>
              </a:rPr>
              <a:t> </a:t>
            </a:r>
            <a:r>
              <a:rPr lang="en-US" sz="2400" err="1">
                <a:cs typeface="Calibri Light"/>
              </a:rPr>
              <a:t>Inke</a:t>
            </a:r>
            <a:r>
              <a:rPr lang="en-US" sz="2400" dirty="0">
                <a:cs typeface="Calibri Light"/>
              </a:rPr>
              <a:t> Manco </a:t>
            </a:r>
            <a:r>
              <a:rPr lang="en-US" sz="2400" err="1">
                <a:cs typeface="Calibri Light"/>
              </a:rPr>
              <a:t>Capaca</a:t>
            </a:r>
            <a:r>
              <a:rPr lang="en-US" sz="2400" dirty="0">
                <a:cs typeface="Calibri Light"/>
              </a:rPr>
              <a:t> I </a:t>
            </a:r>
            <a:r>
              <a:rPr lang="en-US" sz="2400" err="1">
                <a:cs typeface="Calibri Light"/>
              </a:rPr>
              <a:t>drugih</a:t>
            </a:r>
            <a:r>
              <a:rPr lang="en-US" sz="2400" dirty="0">
                <a:cs typeface="Calibri Light"/>
              </a:rPr>
              <a:t> </a:t>
            </a:r>
            <a:r>
              <a:rPr lang="en-US" sz="2400" err="1">
                <a:cs typeface="Calibri Light"/>
              </a:rPr>
              <a:t>kraljeva</a:t>
            </a:r>
            <a:r>
              <a:rPr lang="en-US" sz="2400" dirty="0">
                <a:cs typeface="Calibri Light"/>
              </a:rPr>
              <a:t>. Oni </a:t>
            </a:r>
            <a:r>
              <a:rPr lang="en-US" sz="2400" err="1">
                <a:cs typeface="Calibri Light"/>
              </a:rPr>
              <a:t>su</a:t>
            </a:r>
            <a:r>
              <a:rPr lang="en-US" sz="2400" dirty="0">
                <a:cs typeface="Calibri Light"/>
              </a:rPr>
              <a:t> </a:t>
            </a:r>
            <a:r>
              <a:rPr lang="en-US" sz="2400" err="1">
                <a:cs typeface="Calibri Light"/>
              </a:rPr>
              <a:t>obavljali</a:t>
            </a:r>
            <a:r>
              <a:rPr lang="en-US" sz="2400" dirty="0">
                <a:cs typeface="Calibri Light"/>
              </a:rPr>
              <a:t> </a:t>
            </a:r>
            <a:r>
              <a:rPr lang="en-US" sz="2400" err="1">
                <a:cs typeface="Calibri Light"/>
              </a:rPr>
              <a:t>najviše</a:t>
            </a:r>
            <a:r>
              <a:rPr lang="en-US" sz="2400" dirty="0">
                <a:cs typeface="Calibri Light"/>
              </a:rPr>
              <a:t> </a:t>
            </a:r>
            <a:r>
              <a:rPr lang="en-US" sz="2400" err="1">
                <a:cs typeface="Calibri Light"/>
              </a:rPr>
              <a:t>dužnosti</a:t>
            </a:r>
            <a:r>
              <a:rPr lang="en-US" sz="2400" dirty="0">
                <a:cs typeface="Calibri Light"/>
              </a:rPr>
              <a:t> u </a:t>
            </a:r>
            <a:r>
              <a:rPr lang="en-US" sz="2400" err="1">
                <a:cs typeface="Calibri Light"/>
              </a:rPr>
              <a:t>državi</a:t>
            </a:r>
            <a:r>
              <a:rPr lang="en-US" sz="2400" dirty="0">
                <a:cs typeface="Calibri Light"/>
              </a:rPr>
              <a:t>. </a:t>
            </a:r>
            <a:r>
              <a:rPr lang="en-US" sz="2400" err="1">
                <a:cs typeface="Calibri Light"/>
              </a:rPr>
              <a:t>Iz</a:t>
            </a:r>
            <a:r>
              <a:rPr lang="en-US" sz="2400" dirty="0">
                <a:cs typeface="Calibri Light"/>
              </a:rPr>
              <a:t> </a:t>
            </a:r>
            <a:r>
              <a:rPr lang="en-US" sz="2400" err="1">
                <a:cs typeface="Calibri Light"/>
              </a:rPr>
              <a:t>njihovih</a:t>
            </a:r>
            <a:r>
              <a:rPr lang="en-US" sz="2400" dirty="0">
                <a:cs typeface="Calibri Light"/>
              </a:rPr>
              <a:t> </a:t>
            </a:r>
            <a:r>
              <a:rPr lang="en-US" sz="2400" err="1">
                <a:cs typeface="Calibri Light"/>
              </a:rPr>
              <a:t>redova</a:t>
            </a:r>
            <a:r>
              <a:rPr lang="en-US" sz="2400" dirty="0">
                <a:cs typeface="Calibri Light"/>
              </a:rPr>
              <a:t> </a:t>
            </a:r>
            <a:r>
              <a:rPr lang="en-US" sz="2400" err="1">
                <a:cs typeface="Calibri Light"/>
              </a:rPr>
              <a:t>su</a:t>
            </a:r>
            <a:r>
              <a:rPr lang="en-US" sz="2400" dirty="0">
                <a:cs typeface="Calibri Light"/>
              </a:rPr>
              <a:t> se </a:t>
            </a:r>
            <a:r>
              <a:rPr lang="en-US" sz="2400" err="1">
                <a:cs typeface="Calibri Light"/>
              </a:rPr>
              <a:t>regrutirali</a:t>
            </a:r>
            <a:r>
              <a:rPr lang="en-US" sz="2400" dirty="0">
                <a:cs typeface="Calibri Light"/>
              </a:rPr>
              <a:t> </a:t>
            </a:r>
            <a:r>
              <a:rPr lang="en-US" sz="2400" err="1">
                <a:cs typeface="Calibri Light"/>
              </a:rPr>
              <a:t>vladari</a:t>
            </a:r>
            <a:r>
              <a:rPr lang="en-US" sz="2400" dirty="0">
                <a:cs typeface="Calibri Light"/>
              </a:rPr>
              <a:t>, </a:t>
            </a:r>
            <a:r>
              <a:rPr lang="en-US" sz="2400" err="1">
                <a:cs typeface="Calibri Light"/>
              </a:rPr>
              <a:t>viši</a:t>
            </a:r>
            <a:r>
              <a:rPr lang="en-US" sz="2400" dirty="0">
                <a:cs typeface="Calibri Light"/>
              </a:rPr>
              <a:t> </a:t>
            </a:r>
            <a:r>
              <a:rPr lang="en-US" sz="2400" err="1">
                <a:cs typeface="Calibri Light"/>
              </a:rPr>
              <a:t>vojni</a:t>
            </a:r>
            <a:r>
              <a:rPr lang="en-US" sz="2400" dirty="0">
                <a:cs typeface="Calibri Light"/>
              </a:rPr>
              <a:t> </a:t>
            </a:r>
            <a:r>
              <a:rPr lang="en-US" sz="2400" err="1">
                <a:cs typeface="Calibri Light"/>
              </a:rPr>
              <a:t>zapovjednici</a:t>
            </a:r>
            <a:r>
              <a:rPr lang="en-US" sz="2400" dirty="0">
                <a:cs typeface="Calibri Light"/>
              </a:rPr>
              <a:t>, </a:t>
            </a:r>
            <a:r>
              <a:rPr lang="en-US" sz="2400" err="1">
                <a:cs typeface="Calibri Light"/>
              </a:rPr>
              <a:t>namjesnici</a:t>
            </a:r>
            <a:r>
              <a:rPr lang="en-US" sz="2400" dirty="0">
                <a:cs typeface="Calibri Light"/>
              </a:rPr>
              <a:t> </a:t>
            </a:r>
            <a:r>
              <a:rPr lang="en-US" sz="2400" err="1">
                <a:cs typeface="Calibri Light"/>
              </a:rPr>
              <a:t>oblasti</a:t>
            </a:r>
            <a:r>
              <a:rPr lang="en-US" sz="2400" dirty="0">
                <a:cs typeface="Calibri Light"/>
              </a:rPr>
              <a:t>, </a:t>
            </a:r>
            <a:r>
              <a:rPr lang="en-US" sz="2400" dirty="0" err="1">
                <a:cs typeface="Calibri Light"/>
              </a:rPr>
              <a:t>mudraci</a:t>
            </a:r>
            <a:r>
              <a:rPr lang="en-US" sz="2400" dirty="0">
                <a:cs typeface="Calibri Light"/>
              </a:rPr>
              <a:t> (</a:t>
            </a:r>
            <a:r>
              <a:rPr lang="en-US" sz="2400" i="1" dirty="0" err="1">
                <a:cs typeface="Calibri Light"/>
              </a:rPr>
              <a:t>amaute</a:t>
            </a:r>
            <a:r>
              <a:rPr lang="en-US" sz="2400" dirty="0">
                <a:cs typeface="Calibri Light"/>
              </a:rPr>
              <a:t>) I </a:t>
            </a:r>
            <a:r>
              <a:rPr lang="en-US" sz="2400" err="1">
                <a:cs typeface="Calibri Light"/>
              </a:rPr>
              <a:t>vjerski</a:t>
            </a:r>
            <a:r>
              <a:rPr lang="en-US" sz="2400" dirty="0">
                <a:cs typeface="Calibri Light"/>
              </a:rPr>
              <a:t> </a:t>
            </a:r>
            <a:r>
              <a:rPr lang="en-US" sz="2400" err="1">
                <a:cs typeface="Calibri Light"/>
              </a:rPr>
              <a:t>poglavari</a:t>
            </a:r>
            <a:br>
              <a:rPr lang="en-US" sz="2400" dirty="0">
                <a:cs typeface="Calibri Light"/>
              </a:rPr>
            </a:br>
            <a:r>
              <a:rPr lang="en-US" sz="2400" dirty="0">
                <a:cs typeface="Calibri Light"/>
              </a:rPr>
              <a:t>2) </a:t>
            </a:r>
            <a:r>
              <a:rPr lang="en-US" sz="2400" err="1">
                <a:cs typeface="Calibri Light"/>
              </a:rPr>
              <a:t>Inke</a:t>
            </a:r>
            <a:r>
              <a:rPr lang="en-US" sz="2400" dirty="0">
                <a:cs typeface="Calibri Light"/>
              </a:rPr>
              <a:t> po </a:t>
            </a:r>
            <a:r>
              <a:rPr lang="en-US" sz="2400" err="1">
                <a:cs typeface="Calibri Light"/>
              </a:rPr>
              <a:t>privilegiji</a:t>
            </a:r>
            <a:r>
              <a:rPr lang="en-US" sz="2400" dirty="0">
                <a:cs typeface="Calibri Light"/>
              </a:rPr>
              <a:t> </a:t>
            </a:r>
            <a:r>
              <a:rPr lang="en-US" sz="2400" err="1">
                <a:cs typeface="Calibri Light"/>
              </a:rPr>
              <a:t>tj</a:t>
            </a:r>
            <a:r>
              <a:rPr lang="en-US" sz="2400" dirty="0">
                <a:cs typeface="Calibri Light"/>
              </a:rPr>
              <a:t>. </a:t>
            </a:r>
            <a:r>
              <a:rPr lang="en-US" sz="2400" err="1">
                <a:cs typeface="Calibri Light"/>
              </a:rPr>
              <a:t>oni</a:t>
            </a:r>
            <a:r>
              <a:rPr lang="en-US" sz="2400" dirty="0">
                <a:cs typeface="Calibri Light"/>
              </a:rPr>
              <a:t> </a:t>
            </a:r>
            <a:r>
              <a:rPr lang="en-US" sz="2400" err="1">
                <a:cs typeface="Calibri Light"/>
              </a:rPr>
              <a:t>koji</a:t>
            </a:r>
            <a:r>
              <a:rPr lang="en-US" sz="2400" dirty="0">
                <a:cs typeface="Calibri Light"/>
              </a:rPr>
              <a:t> </a:t>
            </a:r>
            <a:r>
              <a:rPr lang="en-US" sz="2400" err="1">
                <a:cs typeface="Calibri Light"/>
              </a:rPr>
              <a:t>su</a:t>
            </a:r>
            <a:r>
              <a:rPr lang="en-US" sz="2400" dirty="0">
                <a:cs typeface="Calibri Light"/>
              </a:rPr>
              <a:t> </a:t>
            </a:r>
            <a:r>
              <a:rPr lang="en-US" sz="2400" err="1">
                <a:cs typeface="Calibri Light"/>
              </a:rPr>
              <a:t>kao</a:t>
            </a:r>
            <a:r>
              <a:rPr lang="en-US" sz="2400" dirty="0">
                <a:cs typeface="Calibri Light"/>
              </a:rPr>
              <a:t> </a:t>
            </a:r>
            <a:r>
              <a:rPr lang="en-US" sz="2400" err="1">
                <a:cs typeface="Calibri Light"/>
              </a:rPr>
              <a:t>nagradu</a:t>
            </a:r>
            <a:r>
              <a:rPr lang="en-US" sz="2400" dirty="0">
                <a:cs typeface="Calibri Light"/>
              </a:rPr>
              <a:t> za </a:t>
            </a:r>
            <a:r>
              <a:rPr lang="en-US" sz="2400" err="1">
                <a:cs typeface="Calibri Light"/>
              </a:rPr>
              <a:t>svoju</a:t>
            </a:r>
            <a:r>
              <a:rPr lang="en-US" sz="2400" dirty="0">
                <a:cs typeface="Calibri Light"/>
              </a:rPr>
              <a:t> </a:t>
            </a:r>
            <a:r>
              <a:rPr lang="en-US" sz="2400" err="1">
                <a:cs typeface="Calibri Light"/>
              </a:rPr>
              <a:t>odanost</a:t>
            </a:r>
            <a:r>
              <a:rPr lang="en-US" sz="2400" dirty="0">
                <a:cs typeface="Calibri Light"/>
              </a:rPr>
              <a:t> </a:t>
            </a:r>
            <a:r>
              <a:rPr lang="en-US" sz="2400" err="1">
                <a:cs typeface="Calibri Light"/>
              </a:rPr>
              <a:t>dobivali</a:t>
            </a:r>
            <a:r>
              <a:rPr lang="en-US" sz="2400" dirty="0">
                <a:cs typeface="Calibri Light"/>
              </a:rPr>
              <a:t> </a:t>
            </a:r>
            <a:r>
              <a:rPr lang="en-US" sz="2400" err="1">
                <a:cs typeface="Calibri Light"/>
              </a:rPr>
              <a:t>pravo</a:t>
            </a:r>
            <a:r>
              <a:rPr lang="en-US" sz="2400" dirty="0">
                <a:cs typeface="Calibri Light"/>
              </a:rPr>
              <a:t> </a:t>
            </a:r>
            <a:r>
              <a:rPr lang="en-US" sz="2400" err="1">
                <a:cs typeface="Calibri Light"/>
              </a:rPr>
              <a:t>na</a:t>
            </a:r>
            <a:r>
              <a:rPr lang="en-US" sz="2400" dirty="0">
                <a:cs typeface="Calibri Light"/>
              </a:rPr>
              <a:t> </a:t>
            </a:r>
            <a:r>
              <a:rPr lang="en-US" sz="2400" err="1">
                <a:cs typeface="Calibri Light"/>
              </a:rPr>
              <a:t>specijalno</a:t>
            </a:r>
            <a:r>
              <a:rPr lang="en-US" sz="2400" dirty="0">
                <a:cs typeface="Calibri Light"/>
              </a:rPr>
              <a:t> </a:t>
            </a:r>
            <a:r>
              <a:rPr lang="en-US" sz="2400" err="1">
                <a:cs typeface="Calibri Light"/>
              </a:rPr>
              <a:t>bušenje</a:t>
            </a:r>
            <a:r>
              <a:rPr lang="en-US" sz="2400" dirty="0">
                <a:cs typeface="Calibri Light"/>
              </a:rPr>
              <a:t> </a:t>
            </a:r>
            <a:r>
              <a:rPr lang="en-US" sz="2400" err="1">
                <a:cs typeface="Calibri Light"/>
              </a:rPr>
              <a:t>ušne</a:t>
            </a:r>
            <a:r>
              <a:rPr lang="en-US" sz="2400" dirty="0">
                <a:cs typeface="Calibri Light"/>
              </a:rPr>
              <a:t> </a:t>
            </a:r>
            <a:r>
              <a:rPr lang="en-US" sz="2400" err="1">
                <a:cs typeface="Calibri Light"/>
              </a:rPr>
              <a:t>resice</a:t>
            </a:r>
            <a:r>
              <a:rPr lang="en-US" sz="2400" dirty="0">
                <a:cs typeface="Calibri Light"/>
              </a:rPr>
              <a:t> u </a:t>
            </a:r>
            <a:r>
              <a:rPr lang="en-US" sz="2400" err="1">
                <a:cs typeface="Calibri Light"/>
              </a:rPr>
              <a:t>koje</a:t>
            </a:r>
            <a:r>
              <a:rPr lang="en-US" sz="2400" dirty="0">
                <a:cs typeface="Calibri Light"/>
              </a:rPr>
              <a:t> </a:t>
            </a:r>
            <a:r>
              <a:rPr lang="en-US" sz="2400" err="1">
                <a:cs typeface="Calibri Light"/>
              </a:rPr>
              <a:t>su</a:t>
            </a:r>
            <a:r>
              <a:rPr lang="en-US" sz="2400" dirty="0">
                <a:cs typeface="Calibri Light"/>
              </a:rPr>
              <a:t> </a:t>
            </a:r>
            <a:r>
              <a:rPr lang="en-US" sz="2400" err="1">
                <a:cs typeface="Calibri Light"/>
              </a:rPr>
              <a:t>stavljani</a:t>
            </a:r>
            <a:r>
              <a:rPr lang="en-US" sz="2400" dirty="0">
                <a:cs typeface="Calibri Light"/>
              </a:rPr>
              <a:t> </a:t>
            </a:r>
            <a:r>
              <a:rPr lang="en-US" sz="2400" err="1">
                <a:cs typeface="Calibri Light"/>
              </a:rPr>
              <a:t>zlatni</a:t>
            </a:r>
            <a:r>
              <a:rPr lang="en-US" sz="2400" dirty="0">
                <a:cs typeface="Calibri Light"/>
              </a:rPr>
              <a:t> </a:t>
            </a:r>
            <a:r>
              <a:rPr lang="en-US" sz="2400" err="1">
                <a:cs typeface="Calibri Light"/>
              </a:rPr>
              <a:t>ukrasi</a:t>
            </a:r>
            <a:r>
              <a:rPr lang="en-US" sz="2400" dirty="0">
                <a:cs typeface="Calibri Light"/>
              </a:rPr>
              <a:t> </a:t>
            </a:r>
            <a:r>
              <a:rPr lang="en-US" sz="2400" err="1">
                <a:cs typeface="Calibri Light"/>
              </a:rPr>
              <a:t>te</a:t>
            </a:r>
            <a:r>
              <a:rPr lang="en-US" sz="2400" dirty="0">
                <a:cs typeface="Calibri Light"/>
              </a:rPr>
              <a:t> </a:t>
            </a:r>
            <a:r>
              <a:rPr lang="en-US" sz="2400" err="1">
                <a:cs typeface="Calibri Light"/>
              </a:rPr>
              <a:t>pravo</a:t>
            </a:r>
            <a:r>
              <a:rPr lang="en-US" sz="2400" dirty="0">
                <a:cs typeface="Calibri Light"/>
              </a:rPr>
              <a:t> da </a:t>
            </a:r>
            <a:r>
              <a:rPr lang="en-US" sz="2400" err="1">
                <a:cs typeface="Calibri Light"/>
              </a:rPr>
              <a:t>sebe</a:t>
            </a:r>
            <a:r>
              <a:rPr lang="en-US" sz="2400" dirty="0">
                <a:cs typeface="Calibri Light"/>
              </a:rPr>
              <a:t> </a:t>
            </a:r>
            <a:r>
              <a:rPr lang="en-US" sz="2400" err="1">
                <a:cs typeface="Calibri Light"/>
              </a:rPr>
              <a:t>zovu</a:t>
            </a:r>
            <a:r>
              <a:rPr lang="en-US" sz="2400" dirty="0">
                <a:cs typeface="Calibri Light"/>
              </a:rPr>
              <a:t> </a:t>
            </a:r>
            <a:r>
              <a:rPr lang="en-US" sz="2400" err="1">
                <a:cs typeface="Calibri Light"/>
              </a:rPr>
              <a:t>Inkama</a:t>
            </a:r>
            <a:r>
              <a:rPr lang="en-US" sz="2400" dirty="0">
                <a:cs typeface="Calibri Light"/>
              </a:rPr>
              <a:t>. </a:t>
            </a:r>
            <a:r>
              <a:rPr lang="en-US" sz="2400" err="1">
                <a:cs typeface="Calibri Light"/>
              </a:rPr>
              <a:t>Pripadnici</a:t>
            </a:r>
            <a:r>
              <a:rPr lang="en-US" sz="2400" dirty="0">
                <a:cs typeface="Calibri Light"/>
              </a:rPr>
              <a:t> </a:t>
            </a:r>
            <a:r>
              <a:rPr lang="en-US" sz="2400" err="1">
                <a:cs typeface="Calibri Light"/>
              </a:rPr>
              <a:t>ove</a:t>
            </a:r>
            <a:r>
              <a:rPr lang="en-US" sz="2400" dirty="0">
                <a:cs typeface="Calibri Light"/>
              </a:rPr>
              <a:t> </a:t>
            </a:r>
            <a:r>
              <a:rPr lang="en-US" sz="2400" err="1">
                <a:cs typeface="Calibri Light"/>
              </a:rPr>
              <a:t>kategorije</a:t>
            </a:r>
            <a:r>
              <a:rPr lang="en-US" sz="2400" dirty="0">
                <a:cs typeface="Calibri Light"/>
              </a:rPr>
              <a:t> </a:t>
            </a:r>
            <a:r>
              <a:rPr lang="en-US" sz="2400" dirty="0" err="1">
                <a:cs typeface="Calibri Light"/>
              </a:rPr>
              <a:t>zauzimali</a:t>
            </a:r>
            <a:r>
              <a:rPr lang="en-US" sz="2400">
                <a:cs typeface="Calibri Light"/>
              </a:rPr>
              <a:t> </a:t>
            </a:r>
            <a:r>
              <a:rPr lang="en-US" sz="2400" err="1">
                <a:cs typeface="Calibri Light"/>
              </a:rPr>
              <a:t>su</a:t>
            </a:r>
            <a:r>
              <a:rPr lang="en-US" sz="2400" dirty="0">
                <a:cs typeface="Calibri Light"/>
              </a:rPr>
              <a:t> </a:t>
            </a:r>
            <a:r>
              <a:rPr lang="en-US" sz="2400" err="1">
                <a:cs typeface="Calibri Light"/>
              </a:rPr>
              <a:t>položaj</a:t>
            </a:r>
            <a:r>
              <a:rPr lang="en-US" sz="2400" dirty="0">
                <a:cs typeface="Calibri Light"/>
              </a:rPr>
              <a:t> </a:t>
            </a:r>
            <a:r>
              <a:rPr lang="en-US" sz="2400" err="1">
                <a:cs typeface="Calibri Light"/>
              </a:rPr>
              <a:t>kontrolora</a:t>
            </a:r>
            <a:r>
              <a:rPr lang="en-US" sz="2400" dirty="0">
                <a:cs typeface="Calibri Light"/>
              </a:rPr>
              <a:t> </a:t>
            </a:r>
            <a:r>
              <a:rPr lang="en-US" sz="2400" err="1">
                <a:cs typeface="Calibri Light"/>
              </a:rPr>
              <a:t>nad</a:t>
            </a:r>
            <a:r>
              <a:rPr lang="en-US" sz="2400" dirty="0">
                <a:cs typeface="Calibri Light"/>
              </a:rPr>
              <a:t> </a:t>
            </a:r>
            <a:r>
              <a:rPr lang="en-US" sz="2400" err="1">
                <a:cs typeface="Calibri Light"/>
              </a:rPr>
              <a:t>starješinama</a:t>
            </a:r>
            <a:r>
              <a:rPr lang="en-US" sz="2400">
                <a:cs typeface="Calibri Light"/>
              </a:rPr>
              <a:t> (</a:t>
            </a:r>
            <a:r>
              <a:rPr lang="en-US" sz="2400" i="1" err="1">
                <a:cs typeface="Calibri Light"/>
              </a:rPr>
              <a:t>curacama</a:t>
            </a:r>
            <a:r>
              <a:rPr lang="en-US" sz="2400">
                <a:cs typeface="Calibri Light"/>
              </a:rPr>
              <a:t>) </a:t>
            </a:r>
            <a:r>
              <a:rPr lang="en-US" sz="2400" err="1">
                <a:cs typeface="Calibri Light"/>
              </a:rPr>
              <a:t>te</a:t>
            </a:r>
            <a:r>
              <a:rPr lang="en-US" sz="2400" dirty="0">
                <a:cs typeface="Calibri Light"/>
              </a:rPr>
              <a:t> </a:t>
            </a:r>
            <a:r>
              <a:rPr lang="en-US" sz="2400" err="1">
                <a:cs typeface="Calibri Light"/>
              </a:rPr>
              <a:t>neke</a:t>
            </a:r>
            <a:r>
              <a:rPr lang="en-US" sz="2400" dirty="0">
                <a:cs typeface="Calibri Light"/>
              </a:rPr>
              <a:t> </a:t>
            </a:r>
            <a:r>
              <a:rPr lang="en-US" sz="2400" err="1">
                <a:cs typeface="Calibri Light"/>
              </a:rPr>
              <a:t>više</a:t>
            </a:r>
            <a:r>
              <a:rPr lang="en-US" sz="2400" dirty="0">
                <a:cs typeface="Calibri Light"/>
              </a:rPr>
              <a:t> </a:t>
            </a:r>
            <a:r>
              <a:rPr lang="en-US" sz="2400" err="1">
                <a:cs typeface="Calibri Light"/>
              </a:rPr>
              <a:t>administrativne</a:t>
            </a:r>
            <a:r>
              <a:rPr lang="en-US" sz="2400">
                <a:cs typeface="Calibri Light"/>
              </a:rPr>
              <a:t>, </a:t>
            </a:r>
            <a:r>
              <a:rPr lang="en-US" sz="2400" err="1">
                <a:cs typeface="Calibri Light"/>
              </a:rPr>
              <a:t>vojne</a:t>
            </a:r>
            <a:r>
              <a:rPr lang="en-US" sz="2400" dirty="0">
                <a:cs typeface="Calibri Light"/>
              </a:rPr>
              <a:t> </a:t>
            </a:r>
            <a:r>
              <a:rPr lang="en-US" sz="2400" err="1">
                <a:cs typeface="Calibri Light"/>
              </a:rPr>
              <a:t>i</a:t>
            </a:r>
            <a:r>
              <a:rPr lang="en-US" sz="2400" dirty="0">
                <a:cs typeface="Calibri Light"/>
              </a:rPr>
              <a:t> </a:t>
            </a:r>
            <a:r>
              <a:rPr lang="en-US" sz="2400" err="1">
                <a:cs typeface="Calibri Light"/>
              </a:rPr>
              <a:t>svećeničke</a:t>
            </a:r>
            <a:r>
              <a:rPr lang="en-US" sz="2400" dirty="0">
                <a:cs typeface="Calibri Light"/>
              </a:rPr>
              <a:t> </a:t>
            </a:r>
            <a:r>
              <a:rPr lang="en-US" sz="2400" err="1">
                <a:cs typeface="Calibri Light"/>
              </a:rPr>
              <a:t>položaje</a:t>
            </a:r>
            <a:r>
              <a:rPr lang="en-US" sz="2400" dirty="0">
                <a:cs typeface="Calibri Light"/>
              </a:rPr>
              <a:t>.</a:t>
            </a:r>
          </a:p>
        </p:txBody>
      </p:sp>
      <p:pic>
        <p:nvPicPr>
          <p:cNvPr id="4" name="Picture 4" descr="A picture containing drawing&#10;&#10;Description generated with very high confidence">
            <a:extLst>
              <a:ext uri="{FF2B5EF4-FFF2-40B4-BE49-F238E27FC236}">
                <a16:creationId xmlns:a16="http://schemas.microsoft.com/office/drawing/2014/main" id="{88CACF0E-FD2D-4CCD-9FD6-21D176C3D712}"/>
              </a:ext>
            </a:extLst>
          </p:cNvPr>
          <p:cNvPicPr>
            <a:picLocks noChangeAspect="1"/>
          </p:cNvPicPr>
          <p:nvPr/>
        </p:nvPicPr>
        <p:blipFill>
          <a:blip r:embed="rId2"/>
          <a:stretch>
            <a:fillRect/>
          </a:stretch>
        </p:blipFill>
        <p:spPr>
          <a:xfrm>
            <a:off x="3416061" y="3428962"/>
            <a:ext cx="4928557" cy="2616757"/>
          </a:xfrm>
          <a:prstGeom prst="rect">
            <a:avLst/>
          </a:prstGeom>
        </p:spPr>
      </p:pic>
    </p:spTree>
    <p:extLst>
      <p:ext uri="{BB962C8B-B14F-4D97-AF65-F5344CB8AC3E}">
        <p14:creationId xmlns:p14="http://schemas.microsoft.com/office/powerpoint/2010/main" val="421434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A51A-B356-49B9-BBE9-F7F6371E1926}"/>
              </a:ext>
            </a:extLst>
          </p:cNvPr>
          <p:cNvSpPr>
            <a:spLocks noGrp="1"/>
          </p:cNvSpPr>
          <p:nvPr>
            <p:ph type="title"/>
          </p:nvPr>
        </p:nvSpPr>
        <p:spPr>
          <a:xfrm>
            <a:off x="838200" y="365126"/>
            <a:ext cx="10515600" cy="66919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D919590-CCC1-4100-8869-FD1219764338}"/>
              </a:ext>
            </a:extLst>
          </p:cNvPr>
          <p:cNvSpPr>
            <a:spLocks noGrp="1"/>
          </p:cNvSpPr>
          <p:nvPr>
            <p:ph idx="1"/>
          </p:nvPr>
        </p:nvSpPr>
        <p:spPr>
          <a:xfrm>
            <a:off x="838200" y="1289154"/>
            <a:ext cx="10515600" cy="4887809"/>
          </a:xfrm>
        </p:spPr>
        <p:txBody>
          <a:bodyPr vert="horz" lIns="91440" tIns="45720" rIns="91440" bIns="45720" rtlCol="0" anchor="t">
            <a:normAutofit/>
          </a:bodyPr>
          <a:lstStyle/>
          <a:p>
            <a:pPr marL="0" indent="0">
              <a:buNone/>
            </a:pPr>
            <a:r>
              <a:rPr lang="en-US" sz="2400" dirty="0" err="1">
                <a:cs typeface="Calibri"/>
              </a:rPr>
              <a:t>Svoj</a:t>
            </a:r>
            <a:r>
              <a:rPr lang="en-US" sz="2400" dirty="0">
                <a:cs typeface="Calibri"/>
              </a:rPr>
              <a:t> </a:t>
            </a:r>
            <a:r>
              <a:rPr lang="en-US" sz="2400" dirty="0" err="1">
                <a:cs typeface="Calibri"/>
              </a:rPr>
              <a:t>su</a:t>
            </a:r>
            <a:r>
              <a:rPr lang="en-US" sz="2400" dirty="0">
                <a:cs typeface="Calibri"/>
              </a:rPr>
              <a:t> </a:t>
            </a:r>
            <a:r>
              <a:rPr lang="en-US" sz="2400" dirty="0" err="1">
                <a:cs typeface="Calibri"/>
              </a:rPr>
              <a:t>imperij</a:t>
            </a:r>
            <a:r>
              <a:rPr lang="en-US" sz="2400" dirty="0">
                <a:cs typeface="Calibri"/>
              </a:rPr>
              <a:t> </a:t>
            </a:r>
            <a:r>
              <a:rPr lang="en-US" sz="2400" dirty="0" err="1">
                <a:cs typeface="Calibri"/>
              </a:rPr>
              <a:t>kraljevi</a:t>
            </a:r>
            <a:r>
              <a:rPr lang="en-US" sz="2400" dirty="0">
                <a:cs typeface="Calibri"/>
              </a:rPr>
              <a:t> Inka </a:t>
            </a:r>
            <a:r>
              <a:rPr lang="en-US" sz="2400" dirty="0" err="1">
                <a:cs typeface="Calibri"/>
              </a:rPr>
              <a:t>nazivali</a:t>
            </a:r>
            <a:r>
              <a:rPr lang="en-US" sz="2400" dirty="0">
                <a:cs typeface="Calibri"/>
              </a:rPr>
              <a:t> </a:t>
            </a:r>
            <a:r>
              <a:rPr lang="en-US" sz="2400" dirty="0" err="1">
                <a:cs typeface="Calibri"/>
              </a:rPr>
              <a:t>Tahuantinsuyu</a:t>
            </a:r>
            <a:r>
              <a:rPr lang="en-US" sz="2400" dirty="0">
                <a:cs typeface="Calibri"/>
              </a:rPr>
              <a:t> - "</a:t>
            </a:r>
            <a:r>
              <a:rPr lang="en-US" sz="2400" dirty="0" err="1">
                <a:cs typeface="Calibri"/>
              </a:rPr>
              <a:t>četiri</a:t>
            </a:r>
            <a:r>
              <a:rPr lang="en-US" sz="2400" dirty="0">
                <a:cs typeface="Calibri"/>
              </a:rPr>
              <a:t> </a:t>
            </a:r>
            <a:r>
              <a:rPr lang="en-US" sz="2400" dirty="0" err="1">
                <a:cs typeface="Calibri"/>
              </a:rPr>
              <a:t>strane</a:t>
            </a:r>
            <a:r>
              <a:rPr lang="en-US" sz="2400" dirty="0">
                <a:cs typeface="Calibri"/>
              </a:rPr>
              <a:t> </a:t>
            </a:r>
            <a:r>
              <a:rPr lang="en-US" sz="2400" dirty="0" err="1">
                <a:cs typeface="Calibri"/>
              </a:rPr>
              <a:t>svijeta</a:t>
            </a:r>
            <a:r>
              <a:rPr lang="en-US" sz="2400" dirty="0">
                <a:cs typeface="Calibri"/>
              </a:rPr>
              <a:t>". </a:t>
            </a:r>
            <a:r>
              <a:rPr lang="en-US" sz="2400" dirty="0" err="1">
                <a:cs typeface="Calibri"/>
              </a:rPr>
              <a:t>Država</a:t>
            </a:r>
            <a:r>
              <a:rPr lang="en-US" sz="2400" dirty="0">
                <a:cs typeface="Calibri"/>
              </a:rPr>
              <a:t> je </a:t>
            </a:r>
            <a:r>
              <a:rPr lang="en-US" sz="2400" dirty="0" err="1">
                <a:cs typeface="Calibri"/>
              </a:rPr>
              <a:t>bila</a:t>
            </a:r>
            <a:r>
              <a:rPr lang="en-US" sz="2400" dirty="0">
                <a:cs typeface="Calibri"/>
              </a:rPr>
              <a:t> </a:t>
            </a:r>
            <a:r>
              <a:rPr lang="en-US" sz="2400" dirty="0" err="1">
                <a:cs typeface="Calibri"/>
              </a:rPr>
              <a:t>podijeljena</a:t>
            </a:r>
            <a:r>
              <a:rPr lang="en-US" sz="2400" dirty="0">
                <a:cs typeface="Calibri"/>
              </a:rPr>
              <a:t> </a:t>
            </a:r>
            <a:r>
              <a:rPr lang="en-US" sz="2400" dirty="0" err="1">
                <a:cs typeface="Calibri"/>
              </a:rPr>
              <a:t>na</a:t>
            </a:r>
            <a:r>
              <a:rPr lang="en-US" sz="2400" dirty="0">
                <a:cs typeface="Calibri"/>
              </a:rPr>
              <a:t> </a:t>
            </a:r>
            <a:r>
              <a:rPr lang="en-US" sz="2400" dirty="0" err="1">
                <a:cs typeface="Calibri"/>
              </a:rPr>
              <a:t>četiri</a:t>
            </a:r>
            <a:r>
              <a:rPr lang="en-US" sz="2400" dirty="0">
                <a:cs typeface="Calibri"/>
              </a:rPr>
              <a:t> </a:t>
            </a:r>
            <a:r>
              <a:rPr lang="en-US" sz="2400" dirty="0" err="1">
                <a:cs typeface="Calibri"/>
              </a:rPr>
              <a:t>provincije</a:t>
            </a:r>
            <a:r>
              <a:rPr lang="en-US" sz="2400" dirty="0">
                <a:cs typeface="Calibri"/>
              </a:rPr>
              <a:t>: </a:t>
            </a:r>
            <a:r>
              <a:rPr lang="en-US" sz="2400" dirty="0" err="1">
                <a:cs typeface="Calibri"/>
              </a:rPr>
              <a:t>sjevernu</a:t>
            </a:r>
            <a:r>
              <a:rPr lang="en-US" sz="2400" dirty="0">
                <a:cs typeface="Calibri"/>
              </a:rPr>
              <a:t> pod </a:t>
            </a:r>
            <a:r>
              <a:rPr lang="en-US" sz="2400" dirty="0" err="1">
                <a:cs typeface="Calibri"/>
              </a:rPr>
              <a:t>imenom</a:t>
            </a:r>
            <a:r>
              <a:rPr lang="en-US" sz="2400" dirty="0">
                <a:cs typeface="Calibri"/>
              </a:rPr>
              <a:t> </a:t>
            </a:r>
            <a:r>
              <a:rPr lang="en-US" sz="2400" dirty="0" err="1">
                <a:cs typeface="Calibri"/>
              </a:rPr>
              <a:t>Chinchaysuyu</a:t>
            </a:r>
            <a:r>
              <a:rPr lang="en-US" sz="2400" dirty="0">
                <a:cs typeface="Calibri"/>
              </a:rPr>
              <a:t>, </a:t>
            </a:r>
            <a:r>
              <a:rPr lang="en-US" sz="2400" dirty="0" err="1">
                <a:cs typeface="Calibri"/>
              </a:rPr>
              <a:t>južnu</a:t>
            </a:r>
            <a:r>
              <a:rPr lang="en-US" sz="2400" dirty="0">
                <a:cs typeface="Calibri"/>
              </a:rPr>
              <a:t> </a:t>
            </a:r>
            <a:r>
              <a:rPr lang="en-US" sz="2400" dirty="0" err="1">
                <a:cs typeface="Calibri"/>
              </a:rPr>
              <a:t>ili</a:t>
            </a:r>
            <a:r>
              <a:rPr lang="en-US" sz="2400" dirty="0">
                <a:cs typeface="Calibri"/>
              </a:rPr>
              <a:t> </a:t>
            </a:r>
            <a:r>
              <a:rPr lang="en-US" sz="2400" dirty="0" err="1">
                <a:cs typeface="Calibri"/>
              </a:rPr>
              <a:t>Collasuyu</a:t>
            </a:r>
            <a:r>
              <a:rPr lang="en-US" sz="2400" dirty="0">
                <a:cs typeface="Calibri"/>
              </a:rPr>
              <a:t>, </a:t>
            </a:r>
            <a:r>
              <a:rPr lang="en-US" sz="2400" dirty="0" err="1">
                <a:cs typeface="Calibri"/>
              </a:rPr>
              <a:t>zapadnu</a:t>
            </a:r>
            <a:r>
              <a:rPr lang="en-US" sz="2400" dirty="0">
                <a:cs typeface="Calibri"/>
              </a:rPr>
              <a:t> </a:t>
            </a:r>
            <a:r>
              <a:rPr lang="en-US" sz="2400" dirty="0" err="1">
                <a:cs typeface="Calibri"/>
              </a:rPr>
              <a:t>Cuntisuyu</a:t>
            </a:r>
            <a:r>
              <a:rPr lang="en-US" sz="2400" dirty="0">
                <a:cs typeface="Calibri"/>
              </a:rPr>
              <a:t>  </a:t>
            </a:r>
            <a:r>
              <a:rPr lang="en-US" sz="2400" dirty="0" err="1">
                <a:cs typeface="Calibri"/>
              </a:rPr>
              <a:t>istočnu</a:t>
            </a:r>
            <a:r>
              <a:rPr lang="en-US" sz="2400" dirty="0">
                <a:cs typeface="Calibri"/>
              </a:rPr>
              <a:t> </a:t>
            </a:r>
            <a:r>
              <a:rPr lang="en-US" sz="2400" dirty="0" err="1">
                <a:cs typeface="Calibri"/>
              </a:rPr>
              <a:t>Antisuyu</a:t>
            </a:r>
            <a:r>
              <a:rPr lang="en-US" sz="2400" dirty="0">
                <a:cs typeface="Calibri"/>
              </a:rPr>
              <a:t>. </a:t>
            </a: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r>
              <a:rPr lang="en-US" sz="2400" dirty="0" err="1">
                <a:cs typeface="Calibri"/>
              </a:rPr>
              <a:t>Glavni</a:t>
            </a:r>
            <a:r>
              <a:rPr lang="en-US" sz="2400" dirty="0">
                <a:cs typeface="Calibri"/>
              </a:rPr>
              <a:t> grad bio je Cuzco, </a:t>
            </a:r>
            <a:r>
              <a:rPr lang="en-US" sz="2400" dirty="0" err="1">
                <a:cs typeface="Calibri"/>
              </a:rPr>
              <a:t>što</a:t>
            </a:r>
            <a:r>
              <a:rPr lang="en-US" sz="2400" dirty="0">
                <a:cs typeface="Calibri"/>
              </a:rPr>
              <a:t> </a:t>
            </a:r>
            <a:r>
              <a:rPr lang="en-US" sz="2400" dirty="0" err="1">
                <a:cs typeface="Calibri"/>
              </a:rPr>
              <a:t>na</a:t>
            </a:r>
            <a:r>
              <a:rPr lang="en-US" sz="2400" dirty="0">
                <a:cs typeface="Calibri"/>
              </a:rPr>
              <a:t> </a:t>
            </a:r>
            <a:r>
              <a:rPr lang="en-US" sz="2400" dirty="0" err="1">
                <a:cs typeface="Calibri"/>
              </a:rPr>
              <a:t>quecha</a:t>
            </a:r>
            <a:r>
              <a:rPr lang="en-US" sz="2400" dirty="0">
                <a:cs typeface="Calibri"/>
              </a:rPr>
              <a:t> </a:t>
            </a:r>
            <a:r>
              <a:rPr lang="en-US" sz="2400" dirty="0" err="1">
                <a:cs typeface="Calibri"/>
              </a:rPr>
              <a:t>jeziku</a:t>
            </a:r>
            <a:r>
              <a:rPr lang="en-US" sz="2400" dirty="0">
                <a:cs typeface="Calibri"/>
              </a:rPr>
              <a:t>, </a:t>
            </a:r>
            <a:r>
              <a:rPr lang="en-US" sz="2400" dirty="0" err="1">
                <a:cs typeface="Calibri"/>
              </a:rPr>
              <a:t>službenom</a:t>
            </a:r>
            <a:r>
              <a:rPr lang="en-US" sz="2400" dirty="0">
                <a:cs typeface="Calibri"/>
              </a:rPr>
              <a:t> </a:t>
            </a:r>
            <a:r>
              <a:rPr lang="en-US" sz="2400" dirty="0" err="1">
                <a:cs typeface="Calibri"/>
              </a:rPr>
              <a:t>jeziku</a:t>
            </a:r>
            <a:r>
              <a:rPr lang="en-US" sz="2400" dirty="0">
                <a:cs typeface="Calibri"/>
              </a:rPr>
              <a:t> </a:t>
            </a:r>
            <a:r>
              <a:rPr lang="en-US" sz="2400" dirty="0" err="1">
                <a:cs typeface="Calibri"/>
              </a:rPr>
              <a:t>Imperija</a:t>
            </a:r>
            <a:r>
              <a:rPr lang="en-US" sz="2400" dirty="0">
                <a:cs typeface="Calibri"/>
              </a:rPr>
              <a:t>, </a:t>
            </a:r>
            <a:r>
              <a:rPr lang="en-US" sz="2400" dirty="0" err="1">
                <a:cs typeface="Calibri"/>
              </a:rPr>
              <a:t>znači</a:t>
            </a:r>
            <a:r>
              <a:rPr lang="en-US" sz="2400" dirty="0">
                <a:cs typeface="Calibri"/>
              </a:rPr>
              <a:t> "</a:t>
            </a:r>
            <a:r>
              <a:rPr lang="en-US" sz="2400" dirty="0" err="1">
                <a:cs typeface="Calibri"/>
              </a:rPr>
              <a:t>pupak</a:t>
            </a:r>
            <a:r>
              <a:rPr lang="en-US" sz="2400" dirty="0">
                <a:cs typeface="Calibri"/>
              </a:rPr>
              <a:t> </a:t>
            </a:r>
            <a:r>
              <a:rPr lang="en-US" sz="2400" dirty="0" err="1">
                <a:cs typeface="Calibri"/>
              </a:rPr>
              <a:t>svijeta</a:t>
            </a:r>
            <a:r>
              <a:rPr lang="en-US" sz="2400" dirty="0">
                <a:cs typeface="Calibri"/>
              </a:rPr>
              <a:t>".</a:t>
            </a:r>
            <a:endParaRPr lang="en-US" dirty="0">
              <a:cs typeface="Calibri"/>
            </a:endParaRPr>
          </a:p>
        </p:txBody>
      </p:sp>
      <p:pic>
        <p:nvPicPr>
          <p:cNvPr id="4" name="Picture 4" descr="A picture containing clock&#10;&#10;Description generated with very high confidence">
            <a:extLst>
              <a:ext uri="{FF2B5EF4-FFF2-40B4-BE49-F238E27FC236}">
                <a16:creationId xmlns:a16="http://schemas.microsoft.com/office/drawing/2014/main" id="{4CCEF648-7D83-4B5D-B46E-60E388BBABAF}"/>
              </a:ext>
            </a:extLst>
          </p:cNvPr>
          <p:cNvPicPr>
            <a:picLocks noChangeAspect="1"/>
          </p:cNvPicPr>
          <p:nvPr/>
        </p:nvPicPr>
        <p:blipFill>
          <a:blip r:embed="rId2"/>
          <a:stretch>
            <a:fillRect/>
          </a:stretch>
        </p:blipFill>
        <p:spPr>
          <a:xfrm>
            <a:off x="5038725" y="2347912"/>
            <a:ext cx="2114550" cy="2162175"/>
          </a:xfrm>
          <a:prstGeom prst="rect">
            <a:avLst/>
          </a:prstGeom>
        </p:spPr>
      </p:pic>
    </p:spTree>
    <p:extLst>
      <p:ext uri="{BB962C8B-B14F-4D97-AF65-F5344CB8AC3E}">
        <p14:creationId xmlns:p14="http://schemas.microsoft.com/office/powerpoint/2010/main" val="166395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2738-7702-4A8D-B5BF-8D38F5898DA2}"/>
              </a:ext>
            </a:extLst>
          </p:cNvPr>
          <p:cNvSpPr>
            <a:spLocks noGrp="1"/>
          </p:cNvSpPr>
          <p:nvPr>
            <p:ph type="title"/>
          </p:nvPr>
        </p:nvSpPr>
        <p:spPr/>
        <p:txBody>
          <a:bodyPr>
            <a:normAutofit fontScale="90000"/>
          </a:bodyPr>
          <a:lstStyle/>
          <a:p>
            <a:r>
              <a:rPr lang="en-US" sz="2400" dirty="0" err="1">
                <a:cs typeface="Calibri Light"/>
              </a:rPr>
              <a:t>Temelj</a:t>
            </a:r>
            <a:r>
              <a:rPr lang="en-US" sz="2400" dirty="0">
                <a:cs typeface="Calibri Light"/>
              </a:rPr>
              <a:t> </a:t>
            </a:r>
            <a:r>
              <a:rPr lang="en-US" sz="2400" dirty="0" err="1">
                <a:cs typeface="Calibri Light"/>
              </a:rPr>
              <a:t>upravnog</a:t>
            </a:r>
            <a:r>
              <a:rPr lang="en-US" sz="2400" dirty="0">
                <a:cs typeface="Calibri Light"/>
              </a:rPr>
              <a:t> </a:t>
            </a:r>
            <a:r>
              <a:rPr lang="en-US" sz="2400" dirty="0" err="1">
                <a:cs typeface="Calibri Light"/>
              </a:rPr>
              <a:t>sistema</a:t>
            </a:r>
            <a:r>
              <a:rPr lang="en-US" sz="2400" dirty="0">
                <a:cs typeface="Calibri Light"/>
              </a:rPr>
              <a:t> </a:t>
            </a:r>
            <a:r>
              <a:rPr lang="en-US" sz="2400" dirty="0" err="1">
                <a:cs typeface="Calibri Light"/>
              </a:rPr>
              <a:t>Imperija</a:t>
            </a:r>
            <a:r>
              <a:rPr lang="en-US" sz="2400" dirty="0">
                <a:cs typeface="Calibri Light"/>
              </a:rPr>
              <a:t> bio je </a:t>
            </a:r>
            <a:r>
              <a:rPr lang="en-US" sz="2400" i="1" dirty="0">
                <a:cs typeface="Calibri Light"/>
              </a:rPr>
              <a:t>ayllu</a:t>
            </a:r>
            <a:r>
              <a:rPr lang="en-US" sz="2400" dirty="0">
                <a:cs typeface="Calibri Light"/>
              </a:rPr>
              <a:t>, </a:t>
            </a:r>
            <a:r>
              <a:rPr lang="en-US" sz="2400" dirty="0" err="1">
                <a:cs typeface="Calibri Light"/>
              </a:rPr>
              <a:t>zajednica</a:t>
            </a:r>
            <a:r>
              <a:rPr lang="en-US" sz="2400" dirty="0">
                <a:cs typeface="Calibri Light"/>
              </a:rPr>
              <a:t> od 10 do 50 </a:t>
            </a:r>
            <a:r>
              <a:rPr lang="en-US" sz="2400" dirty="0" err="1">
                <a:cs typeface="Calibri Light"/>
              </a:rPr>
              <a:t>ljudi</a:t>
            </a:r>
            <a:r>
              <a:rPr lang="en-US" sz="2400" dirty="0">
                <a:cs typeface="Calibri Light"/>
              </a:rPr>
              <a:t>. Svakom je ayllu</a:t>
            </a:r>
            <a:r>
              <a:rPr lang="hr-HR" sz="2400" dirty="0">
                <a:cs typeface="Calibri Light"/>
              </a:rPr>
              <a:t>-</a:t>
            </a:r>
            <a:r>
              <a:rPr lang="en-US" sz="2400" dirty="0">
                <a:cs typeface="Calibri Light"/>
              </a:rPr>
              <a:t>u pripadao određeni komad zemlje, od kojeg su bračni parovi dobivali dio potreban za uzdržavanje obitelji. </a:t>
            </a:r>
            <a:r>
              <a:rPr lang="en-US" sz="2400" dirty="0" err="1">
                <a:cs typeface="Calibri Light"/>
              </a:rPr>
              <a:t>Povećanjem</a:t>
            </a:r>
            <a:r>
              <a:rPr lang="en-US" sz="2400" dirty="0">
                <a:cs typeface="Calibri Light"/>
              </a:rPr>
              <a:t> </a:t>
            </a:r>
            <a:r>
              <a:rPr lang="en-US" sz="2400" dirty="0" err="1">
                <a:cs typeface="Calibri Light"/>
              </a:rPr>
              <a:t>porodice</a:t>
            </a:r>
            <a:r>
              <a:rPr lang="en-US" sz="2400" dirty="0">
                <a:cs typeface="Calibri Light"/>
              </a:rPr>
              <a:t> </a:t>
            </a:r>
            <a:r>
              <a:rPr lang="en-US" sz="2400" dirty="0" err="1">
                <a:cs typeface="Calibri Light"/>
              </a:rPr>
              <a:t>povećavala</a:t>
            </a:r>
            <a:r>
              <a:rPr lang="en-US" sz="2400" dirty="0">
                <a:cs typeface="Calibri Light"/>
              </a:rPr>
              <a:t> se </a:t>
            </a:r>
            <a:r>
              <a:rPr lang="en-US" sz="2400" dirty="0" err="1">
                <a:cs typeface="Calibri Light"/>
              </a:rPr>
              <a:t>i</a:t>
            </a:r>
            <a:r>
              <a:rPr lang="en-US" sz="2400" dirty="0">
                <a:cs typeface="Calibri Light"/>
              </a:rPr>
              <a:t> </a:t>
            </a:r>
            <a:r>
              <a:rPr lang="en-US" sz="2400" dirty="0" err="1">
                <a:cs typeface="Calibri Light"/>
              </a:rPr>
              <a:t>količina</a:t>
            </a:r>
            <a:r>
              <a:rPr lang="en-US" sz="2400" dirty="0">
                <a:cs typeface="Calibri Light"/>
              </a:rPr>
              <a:t> </a:t>
            </a:r>
            <a:r>
              <a:rPr lang="en-US" sz="2400" dirty="0" err="1">
                <a:cs typeface="Calibri Light"/>
              </a:rPr>
              <a:t>zemlje</a:t>
            </a:r>
            <a:r>
              <a:rPr lang="en-US" sz="2400" dirty="0">
                <a:cs typeface="Calibri Light"/>
              </a:rPr>
              <a:t> </a:t>
            </a:r>
            <a:r>
              <a:rPr lang="en-US" sz="2400" dirty="0" err="1">
                <a:cs typeface="Calibri Light"/>
              </a:rPr>
              <a:t>koju</a:t>
            </a:r>
            <a:r>
              <a:rPr lang="en-US" sz="2400" dirty="0">
                <a:cs typeface="Calibri Light"/>
              </a:rPr>
              <a:t> je </a:t>
            </a:r>
            <a:r>
              <a:rPr lang="en-US" sz="2400" dirty="0" err="1">
                <a:cs typeface="Calibri Light"/>
              </a:rPr>
              <a:t>član</a:t>
            </a:r>
            <a:r>
              <a:rPr lang="en-US" sz="2400" dirty="0">
                <a:cs typeface="Calibri Light"/>
              </a:rPr>
              <a:t> </a:t>
            </a:r>
            <a:r>
              <a:rPr lang="en-US" sz="2400" dirty="0" err="1">
                <a:cs typeface="Calibri Light"/>
              </a:rPr>
              <a:t>ayllua</a:t>
            </a:r>
            <a:r>
              <a:rPr lang="en-US" sz="2400" dirty="0">
                <a:cs typeface="Calibri Light"/>
              </a:rPr>
              <a:t> </a:t>
            </a:r>
            <a:r>
              <a:rPr lang="en-US" sz="2400" dirty="0" err="1">
                <a:cs typeface="Calibri Light"/>
              </a:rPr>
              <a:t>obrađivao</a:t>
            </a:r>
            <a:r>
              <a:rPr lang="en-US" sz="2400" dirty="0">
                <a:cs typeface="Calibri Light"/>
              </a:rPr>
              <a:t>.</a:t>
            </a:r>
            <a:endParaRPr lang="en-US" dirty="0"/>
          </a:p>
        </p:txBody>
      </p:sp>
      <p:sp>
        <p:nvSpPr>
          <p:cNvPr id="3" name="Content Placeholder 2">
            <a:extLst>
              <a:ext uri="{FF2B5EF4-FFF2-40B4-BE49-F238E27FC236}">
                <a16:creationId xmlns:a16="http://schemas.microsoft.com/office/drawing/2014/main" id="{2B68A62B-092F-4D61-B965-91646D930882}"/>
              </a:ext>
            </a:extLst>
          </p:cNvPr>
          <p:cNvSpPr>
            <a:spLocks noGrp="1"/>
          </p:cNvSpPr>
          <p:nvPr>
            <p:ph idx="1"/>
          </p:nvPr>
        </p:nvSpPr>
        <p:spPr>
          <a:xfrm>
            <a:off x="838200" y="1825625"/>
            <a:ext cx="10515600" cy="4725149"/>
          </a:xfrm>
        </p:spPr>
        <p:txBody>
          <a:bodyPr vert="horz" lIns="91440" tIns="45720" rIns="91440" bIns="45720" rtlCol="0" anchor="t">
            <a:normAutofit/>
          </a:bodyPr>
          <a:lstStyle/>
          <a:p>
            <a:pPr marL="0" indent="0">
              <a:buNone/>
            </a:pPr>
            <a:r>
              <a:rPr lang="en-US" sz="2200" err="1">
                <a:cs typeface="Calibri"/>
              </a:rPr>
              <a:t>Ostala</a:t>
            </a:r>
            <a:r>
              <a:rPr lang="en-US" sz="2200" dirty="0">
                <a:cs typeface="Calibri"/>
              </a:rPr>
              <a:t> </a:t>
            </a:r>
            <a:r>
              <a:rPr lang="en-US" sz="2200" err="1">
                <a:cs typeface="Calibri"/>
              </a:rPr>
              <a:t>zemlja</a:t>
            </a:r>
            <a:r>
              <a:rPr lang="en-US" sz="2200" dirty="0">
                <a:cs typeface="Calibri"/>
              </a:rPr>
              <a:t> </a:t>
            </a:r>
            <a:r>
              <a:rPr lang="en-US" sz="2200" err="1">
                <a:cs typeface="Calibri"/>
              </a:rPr>
              <a:t>dijelila</a:t>
            </a:r>
            <a:r>
              <a:rPr lang="en-US" sz="2200" dirty="0">
                <a:cs typeface="Calibri"/>
              </a:rPr>
              <a:t> se </a:t>
            </a:r>
            <a:r>
              <a:rPr lang="en-US" sz="2200" err="1">
                <a:cs typeface="Calibri"/>
              </a:rPr>
              <a:t>na</a:t>
            </a:r>
            <a:r>
              <a:rPr lang="en-US" sz="2200" dirty="0">
                <a:cs typeface="Calibri"/>
              </a:rPr>
              <a:t> "polje Inka" I "polje </a:t>
            </a:r>
            <a:r>
              <a:rPr lang="en-US" sz="2200" err="1">
                <a:cs typeface="Calibri"/>
              </a:rPr>
              <a:t>Sunca</a:t>
            </a:r>
            <a:r>
              <a:rPr lang="en-US" sz="2200" dirty="0">
                <a:cs typeface="Calibri"/>
              </a:rPr>
              <a:t>", a </a:t>
            </a:r>
            <a:r>
              <a:rPr lang="en-US" sz="2200" err="1">
                <a:cs typeface="Calibri"/>
              </a:rPr>
              <a:t>prinosom</a:t>
            </a:r>
            <a:r>
              <a:rPr lang="en-US" sz="2200" dirty="0">
                <a:cs typeface="Calibri"/>
              </a:rPr>
              <a:t> s </a:t>
            </a:r>
            <a:r>
              <a:rPr lang="en-US" sz="2200" err="1">
                <a:cs typeface="Calibri"/>
              </a:rPr>
              <a:t>nje</a:t>
            </a:r>
            <a:r>
              <a:rPr lang="en-US" sz="2200" dirty="0">
                <a:cs typeface="Calibri"/>
              </a:rPr>
              <a:t> </a:t>
            </a:r>
            <a:r>
              <a:rPr lang="en-US" sz="2200" err="1">
                <a:cs typeface="Calibri"/>
              </a:rPr>
              <a:t>raspolagao</a:t>
            </a:r>
            <a:r>
              <a:rPr lang="en-US" sz="2200" dirty="0">
                <a:cs typeface="Calibri"/>
              </a:rPr>
              <a:t> je </a:t>
            </a:r>
            <a:r>
              <a:rPr lang="en-US" sz="2200" err="1">
                <a:cs typeface="Calibri"/>
              </a:rPr>
              <a:t>vladajući</a:t>
            </a:r>
            <a:r>
              <a:rPr lang="en-US" sz="2200" dirty="0">
                <a:cs typeface="Calibri"/>
              </a:rPr>
              <a:t> </a:t>
            </a:r>
            <a:r>
              <a:rPr lang="en-US" sz="2200" err="1">
                <a:cs typeface="Calibri"/>
              </a:rPr>
              <a:t>vrh</a:t>
            </a:r>
            <a:r>
              <a:rPr lang="en-US" sz="2200" dirty="0">
                <a:cs typeface="Calibri"/>
              </a:rPr>
              <a:t>. </a:t>
            </a:r>
            <a:r>
              <a:rPr lang="en-US" sz="2200" err="1">
                <a:cs typeface="Calibri"/>
              </a:rPr>
              <a:t>Nije</a:t>
            </a:r>
            <a:r>
              <a:rPr lang="en-US" sz="2200" dirty="0">
                <a:cs typeface="Calibri"/>
              </a:rPr>
              <a:t> </a:t>
            </a:r>
            <a:r>
              <a:rPr lang="en-US" sz="2200" err="1">
                <a:cs typeface="Calibri"/>
              </a:rPr>
              <a:t>bilo</a:t>
            </a:r>
            <a:r>
              <a:rPr lang="en-US" sz="2200" dirty="0">
                <a:cs typeface="Calibri"/>
              </a:rPr>
              <a:t> </a:t>
            </a:r>
            <a:r>
              <a:rPr lang="en-US" sz="2200" err="1">
                <a:cs typeface="Calibri"/>
              </a:rPr>
              <a:t>pojedinačnog</a:t>
            </a:r>
            <a:r>
              <a:rPr lang="en-US" sz="2200" dirty="0">
                <a:cs typeface="Calibri"/>
              </a:rPr>
              <a:t> </a:t>
            </a:r>
            <a:r>
              <a:rPr lang="en-US" sz="2200" dirty="0" err="1">
                <a:cs typeface="Calibri"/>
              </a:rPr>
              <a:t>vlasništva</a:t>
            </a:r>
            <a:r>
              <a:rPr lang="en-US" sz="2200">
                <a:cs typeface="Calibri"/>
              </a:rPr>
              <a:t> </a:t>
            </a:r>
            <a:r>
              <a:rPr lang="en-US" sz="2200" err="1">
                <a:cs typeface="Calibri"/>
              </a:rPr>
              <a:t>nad</a:t>
            </a:r>
            <a:r>
              <a:rPr lang="en-US" sz="2200">
                <a:cs typeface="Calibri"/>
              </a:rPr>
              <a:t> </a:t>
            </a:r>
            <a:r>
              <a:rPr lang="en-US" sz="2200" err="1">
                <a:cs typeface="Calibri"/>
              </a:rPr>
              <a:t>zemljom</a:t>
            </a:r>
            <a:r>
              <a:rPr lang="en-US" sz="2200">
                <a:cs typeface="Calibri"/>
              </a:rPr>
              <a:t>. </a:t>
            </a:r>
            <a:r>
              <a:rPr lang="en-US" sz="2200" err="1">
                <a:cs typeface="Calibri"/>
              </a:rPr>
              <a:t>Obitelji</a:t>
            </a:r>
            <a:r>
              <a:rPr lang="en-US" sz="2200">
                <a:cs typeface="Calibri"/>
              </a:rPr>
              <a:t> </a:t>
            </a:r>
            <a:r>
              <a:rPr lang="en-US" sz="2200" err="1">
                <a:cs typeface="Calibri"/>
              </a:rPr>
              <a:t>koje</a:t>
            </a:r>
            <a:r>
              <a:rPr lang="en-US" sz="2200">
                <a:cs typeface="Calibri"/>
              </a:rPr>
              <a:t> </a:t>
            </a:r>
            <a:r>
              <a:rPr lang="en-US" sz="2200" err="1">
                <a:cs typeface="Calibri"/>
              </a:rPr>
              <a:t>su</a:t>
            </a:r>
            <a:r>
              <a:rPr lang="en-US" sz="2200">
                <a:cs typeface="Calibri"/>
              </a:rPr>
              <a:t> </a:t>
            </a:r>
            <a:r>
              <a:rPr lang="en-US" sz="2200" err="1">
                <a:cs typeface="Calibri"/>
              </a:rPr>
              <a:t>tvorile</a:t>
            </a:r>
            <a:r>
              <a:rPr lang="en-US" sz="2200">
                <a:cs typeface="Calibri"/>
              </a:rPr>
              <a:t> </a:t>
            </a:r>
            <a:r>
              <a:rPr lang="en-US" sz="2200" i="1" dirty="0">
                <a:cs typeface="Calibri"/>
              </a:rPr>
              <a:t>ayllu</a:t>
            </a:r>
            <a:r>
              <a:rPr lang="en-US" sz="2200">
                <a:cs typeface="Calibri"/>
              </a:rPr>
              <a:t> </a:t>
            </a:r>
            <a:r>
              <a:rPr lang="en-US" sz="2200" err="1">
                <a:cs typeface="Calibri"/>
              </a:rPr>
              <a:t>smjele</a:t>
            </a:r>
            <a:r>
              <a:rPr lang="en-US" sz="2200">
                <a:cs typeface="Calibri"/>
              </a:rPr>
              <a:t> </a:t>
            </a:r>
            <a:r>
              <a:rPr lang="en-US" sz="2200" err="1">
                <a:cs typeface="Calibri"/>
              </a:rPr>
              <a:t>su</a:t>
            </a:r>
            <a:r>
              <a:rPr lang="en-US" sz="2200">
                <a:cs typeface="Calibri"/>
              </a:rPr>
              <a:t> se, </a:t>
            </a:r>
            <a:r>
              <a:rPr lang="en-US" sz="2200" err="1">
                <a:cs typeface="Calibri"/>
              </a:rPr>
              <a:t>osim</a:t>
            </a:r>
            <a:r>
              <a:rPr lang="en-US" sz="2200">
                <a:cs typeface="Calibri"/>
              </a:rPr>
              <a:t> </a:t>
            </a:r>
            <a:r>
              <a:rPr lang="en-US" sz="2200" err="1">
                <a:cs typeface="Calibri"/>
              </a:rPr>
              <a:t>svetim</a:t>
            </a:r>
            <a:r>
              <a:rPr lang="en-US" sz="2200">
                <a:cs typeface="Calibri"/>
              </a:rPr>
              <a:t> </a:t>
            </a:r>
            <a:r>
              <a:rPr lang="en-US" sz="2200" err="1">
                <a:cs typeface="Calibri"/>
              </a:rPr>
              <a:t>precima</a:t>
            </a:r>
            <a:r>
              <a:rPr lang="en-US" sz="2200">
                <a:cs typeface="Calibri"/>
              </a:rPr>
              <a:t> Inka – </a:t>
            </a:r>
            <a:r>
              <a:rPr lang="en-US" sz="2200" err="1">
                <a:cs typeface="Calibri"/>
              </a:rPr>
              <a:t>Suncu</a:t>
            </a:r>
            <a:r>
              <a:rPr lang="en-US" sz="2200">
                <a:cs typeface="Calibri"/>
              </a:rPr>
              <a:t> I </a:t>
            </a:r>
            <a:r>
              <a:rPr lang="en-US" sz="2200" err="1">
                <a:cs typeface="Calibri"/>
              </a:rPr>
              <a:t>Mjesecu</a:t>
            </a:r>
            <a:r>
              <a:rPr lang="en-US" sz="2200">
                <a:cs typeface="Calibri"/>
              </a:rPr>
              <a:t> – </a:t>
            </a:r>
            <a:r>
              <a:rPr lang="en-US" sz="2200" err="1">
                <a:cs typeface="Calibri"/>
              </a:rPr>
              <a:t>moliti</a:t>
            </a:r>
            <a:r>
              <a:rPr lang="en-US" sz="2200">
                <a:cs typeface="Calibri"/>
              </a:rPr>
              <a:t> </a:t>
            </a:r>
            <a:r>
              <a:rPr lang="en-US" sz="2200" dirty="0" err="1">
                <a:cs typeface="Calibri"/>
              </a:rPr>
              <a:t>i</a:t>
            </a:r>
            <a:r>
              <a:rPr lang="en-US" sz="2200">
                <a:cs typeface="Calibri"/>
              </a:rPr>
              <a:t> </a:t>
            </a:r>
            <a:r>
              <a:rPr lang="en-US" sz="2200" err="1">
                <a:cs typeface="Calibri"/>
              </a:rPr>
              <a:t>svojim</a:t>
            </a:r>
            <a:r>
              <a:rPr lang="en-US" sz="2200">
                <a:cs typeface="Calibri"/>
              </a:rPr>
              <a:t> </a:t>
            </a:r>
            <a:r>
              <a:rPr lang="en-US" sz="2200" err="1">
                <a:cs typeface="Calibri"/>
              </a:rPr>
              <a:t>autohtonim</a:t>
            </a:r>
            <a:r>
              <a:rPr lang="en-US" sz="2200">
                <a:cs typeface="Calibri"/>
              </a:rPr>
              <a:t> </a:t>
            </a:r>
            <a:r>
              <a:rPr lang="en-US" sz="2200" err="1">
                <a:cs typeface="Calibri"/>
              </a:rPr>
              <a:t>božanstvima</a:t>
            </a:r>
            <a:r>
              <a:rPr lang="en-US" sz="2200">
                <a:cs typeface="Calibri"/>
              </a:rPr>
              <a:t>, </a:t>
            </a:r>
            <a:r>
              <a:rPr lang="en-US" sz="2200" err="1">
                <a:cs typeface="Calibri"/>
              </a:rPr>
              <a:t>zadržati</a:t>
            </a:r>
            <a:r>
              <a:rPr lang="en-US" sz="2200">
                <a:cs typeface="Calibri"/>
              </a:rPr>
              <a:t> </a:t>
            </a:r>
            <a:r>
              <a:rPr lang="en-US" sz="2200" err="1">
                <a:cs typeface="Calibri"/>
              </a:rPr>
              <a:t>oblike</a:t>
            </a:r>
            <a:r>
              <a:rPr lang="en-US" sz="2200">
                <a:cs typeface="Calibri"/>
              </a:rPr>
              <a:t> </a:t>
            </a:r>
            <a:r>
              <a:rPr lang="en-US" sz="2200" err="1">
                <a:cs typeface="Calibri"/>
              </a:rPr>
              <a:t>braka</a:t>
            </a:r>
            <a:r>
              <a:rPr lang="en-US" sz="2200">
                <a:cs typeface="Calibri"/>
              </a:rPr>
              <a:t> I </a:t>
            </a:r>
            <a:r>
              <a:rPr lang="en-US" sz="2200" err="1">
                <a:cs typeface="Calibri"/>
              </a:rPr>
              <a:t>druge</a:t>
            </a:r>
            <a:r>
              <a:rPr lang="en-US" sz="2200">
                <a:cs typeface="Calibri"/>
              </a:rPr>
              <a:t> stare </a:t>
            </a:r>
            <a:r>
              <a:rPr lang="en-US" sz="2200" err="1">
                <a:cs typeface="Calibri"/>
              </a:rPr>
              <a:t>običaje</a:t>
            </a:r>
            <a:r>
              <a:rPr lang="en-US" sz="2200">
                <a:cs typeface="Calibri"/>
              </a:rPr>
              <a:t> pod </a:t>
            </a:r>
            <a:r>
              <a:rPr lang="en-US" sz="2200" err="1">
                <a:cs typeface="Calibri"/>
              </a:rPr>
              <a:t>uvjetom</a:t>
            </a:r>
            <a:r>
              <a:rPr lang="en-US" sz="2200">
                <a:cs typeface="Calibri"/>
              </a:rPr>
              <a:t> da </a:t>
            </a:r>
            <a:r>
              <a:rPr lang="en-US" sz="2200" err="1">
                <a:cs typeface="Calibri"/>
              </a:rPr>
              <a:t>pokorno</a:t>
            </a:r>
            <a:r>
              <a:rPr lang="en-US" sz="2200">
                <a:cs typeface="Calibri"/>
              </a:rPr>
              <a:t> </a:t>
            </a:r>
            <a:r>
              <a:rPr lang="en-US" sz="2200" err="1">
                <a:cs typeface="Calibri"/>
              </a:rPr>
              <a:t>izvršavaju</a:t>
            </a:r>
            <a:r>
              <a:rPr lang="en-US" sz="2200">
                <a:cs typeface="Calibri"/>
              </a:rPr>
              <a:t> </a:t>
            </a:r>
            <a:r>
              <a:rPr lang="en-US" sz="2200" err="1">
                <a:cs typeface="Calibri"/>
              </a:rPr>
              <a:t>svoje</a:t>
            </a:r>
            <a:r>
              <a:rPr lang="en-US" sz="2200">
                <a:cs typeface="Calibri"/>
              </a:rPr>
              <a:t> </a:t>
            </a:r>
            <a:r>
              <a:rPr lang="en-US" sz="2200" err="1">
                <a:cs typeface="Calibri"/>
              </a:rPr>
              <a:t>dužnosti</a:t>
            </a:r>
            <a:r>
              <a:rPr lang="en-US" sz="2200">
                <a:cs typeface="Calibri"/>
              </a:rPr>
              <a:t> </a:t>
            </a:r>
            <a:r>
              <a:rPr lang="en-US" sz="2200" err="1">
                <a:cs typeface="Calibri"/>
              </a:rPr>
              <a:t>prema</a:t>
            </a:r>
            <a:r>
              <a:rPr lang="en-US" sz="2200">
                <a:cs typeface="Calibri"/>
              </a:rPr>
              <a:t> </a:t>
            </a:r>
            <a:r>
              <a:rPr lang="en-US" sz="2200" err="1">
                <a:cs typeface="Calibri"/>
              </a:rPr>
              <a:t>zajednici</a:t>
            </a:r>
            <a:r>
              <a:rPr lang="en-US" sz="2200" dirty="0">
                <a:cs typeface="Calibri"/>
              </a:rPr>
              <a:t>.</a:t>
            </a:r>
          </a:p>
          <a:p>
            <a:pPr marL="0" indent="0">
              <a:buNone/>
            </a:pPr>
            <a:r>
              <a:rPr lang="en-US" sz="2200" dirty="0" err="1">
                <a:cs typeface="Calibri"/>
              </a:rPr>
              <a:t>Društvena</a:t>
            </a:r>
            <a:r>
              <a:rPr lang="en-US" sz="2200" dirty="0">
                <a:cs typeface="Calibri"/>
              </a:rPr>
              <a:t> </a:t>
            </a:r>
            <a:r>
              <a:rPr lang="en-US" sz="2200" dirty="0" err="1">
                <a:cs typeface="Calibri"/>
              </a:rPr>
              <a:t>ljestvica</a:t>
            </a:r>
            <a:r>
              <a:rPr lang="en-US" sz="2200" dirty="0">
                <a:cs typeface="Calibri"/>
              </a:rPr>
              <a:t> </a:t>
            </a:r>
            <a:r>
              <a:rPr lang="en-US" sz="2200" dirty="0" err="1">
                <a:cs typeface="Calibri"/>
              </a:rPr>
              <a:t>izgledala</a:t>
            </a:r>
            <a:r>
              <a:rPr lang="en-US" sz="2200" dirty="0">
                <a:cs typeface="Calibri"/>
              </a:rPr>
              <a:t> je </a:t>
            </a:r>
            <a:r>
              <a:rPr lang="en-US" sz="2200" dirty="0" err="1">
                <a:cs typeface="Calibri"/>
              </a:rPr>
              <a:t>ovako</a:t>
            </a:r>
            <a:r>
              <a:rPr lang="en-US" sz="2200" dirty="0">
                <a:cs typeface="Calibri"/>
              </a:rPr>
              <a:t>:</a:t>
            </a:r>
          </a:p>
          <a:p>
            <a:pPr marL="0" indent="0">
              <a:buNone/>
            </a:pPr>
            <a:r>
              <a:rPr lang="en-US" sz="2200" dirty="0">
                <a:cs typeface="Calibri"/>
              </a:rPr>
              <a:t>- ayllu: </a:t>
            </a:r>
            <a:r>
              <a:rPr lang="en-US" sz="2200" dirty="0" err="1">
                <a:cs typeface="Calibri"/>
              </a:rPr>
              <a:t>osnova</a:t>
            </a:r>
            <a:r>
              <a:rPr lang="en-US" sz="2200" dirty="0">
                <a:cs typeface="Calibri"/>
              </a:rPr>
              <a:t> </a:t>
            </a:r>
            <a:r>
              <a:rPr lang="en-US" sz="2200" dirty="0" err="1">
                <a:cs typeface="Calibri"/>
              </a:rPr>
              <a:t>društva</a:t>
            </a:r>
            <a:endParaRPr lang="en-US" sz="2200" dirty="0">
              <a:cs typeface="Calibri"/>
            </a:endParaRPr>
          </a:p>
          <a:p>
            <a:pPr marL="0" indent="0">
              <a:buNone/>
            </a:pPr>
            <a:r>
              <a:rPr lang="en-US" sz="2200" dirty="0">
                <a:cs typeface="Calibri"/>
              </a:rPr>
              <a:t>- </a:t>
            </a:r>
            <a:r>
              <a:rPr lang="en-US" sz="2200" dirty="0" err="1">
                <a:cs typeface="Calibri"/>
              </a:rPr>
              <a:t>curaca</a:t>
            </a:r>
            <a:r>
              <a:rPr lang="en-US" sz="2200" dirty="0">
                <a:cs typeface="Calibri"/>
              </a:rPr>
              <a:t>: </a:t>
            </a:r>
            <a:r>
              <a:rPr lang="en-US" sz="2200" dirty="0" err="1">
                <a:cs typeface="Calibri"/>
              </a:rPr>
              <a:t>nadglednik</a:t>
            </a:r>
            <a:r>
              <a:rPr lang="en-US" sz="2200" dirty="0">
                <a:cs typeface="Calibri"/>
              </a:rPr>
              <a:t> ayllu-a </a:t>
            </a:r>
          </a:p>
          <a:p>
            <a:pPr marL="0" indent="0">
              <a:buNone/>
            </a:pPr>
            <a:r>
              <a:rPr lang="en-US" sz="2200" dirty="0">
                <a:cs typeface="Calibri"/>
              </a:rPr>
              <a:t>- </a:t>
            </a:r>
            <a:r>
              <a:rPr lang="en-US" sz="2200" dirty="0" err="1">
                <a:cs typeface="Calibri"/>
              </a:rPr>
              <a:t>pichha</a:t>
            </a:r>
            <a:r>
              <a:rPr lang="en-US" sz="2200" dirty="0">
                <a:cs typeface="Calibri"/>
              </a:rPr>
              <a:t> </a:t>
            </a:r>
            <a:r>
              <a:rPr lang="en-US" sz="2200" dirty="0" err="1">
                <a:cs typeface="Calibri"/>
              </a:rPr>
              <a:t>cincha</a:t>
            </a:r>
            <a:r>
              <a:rPr lang="en-US" sz="2200" dirty="0">
                <a:cs typeface="Calibri"/>
              </a:rPr>
              <a:t> </a:t>
            </a:r>
            <a:r>
              <a:rPr lang="en-US" sz="2200" dirty="0" err="1">
                <a:cs typeface="Calibri"/>
              </a:rPr>
              <a:t>camayoc</a:t>
            </a:r>
            <a:r>
              <a:rPr lang="en-US" sz="2200" dirty="0">
                <a:cs typeface="Calibri"/>
              </a:rPr>
              <a:t>: </a:t>
            </a:r>
            <a:r>
              <a:rPr lang="en-US" sz="2200" dirty="0" err="1">
                <a:cs typeface="Calibri"/>
              </a:rPr>
              <a:t>dekurion</a:t>
            </a:r>
            <a:endParaRPr lang="en-US" sz="2200" dirty="0">
              <a:cs typeface="Calibri"/>
            </a:endParaRPr>
          </a:p>
          <a:p>
            <a:pPr marL="0" indent="0">
              <a:buNone/>
            </a:pPr>
            <a:r>
              <a:rPr lang="en-US" sz="2200" dirty="0">
                <a:cs typeface="Calibri"/>
              </a:rPr>
              <a:t>- </a:t>
            </a:r>
            <a:r>
              <a:rPr lang="en-US" sz="2200" dirty="0" err="1">
                <a:cs typeface="Calibri"/>
              </a:rPr>
              <a:t>curaca</a:t>
            </a:r>
            <a:r>
              <a:rPr lang="en-US" sz="2200" dirty="0">
                <a:cs typeface="Calibri"/>
              </a:rPr>
              <a:t>: </a:t>
            </a:r>
            <a:r>
              <a:rPr lang="en-US" sz="2200" dirty="0" err="1">
                <a:cs typeface="Calibri"/>
              </a:rPr>
              <a:t>poglavar</a:t>
            </a:r>
            <a:endParaRPr lang="en-US" sz="2200" dirty="0">
              <a:cs typeface="Calibri"/>
            </a:endParaRPr>
          </a:p>
          <a:p>
            <a:pPr marL="0" indent="0">
              <a:buNone/>
            </a:pPr>
            <a:r>
              <a:rPr lang="en-US" sz="2200" dirty="0">
                <a:cs typeface="Calibri"/>
              </a:rPr>
              <a:t>- </a:t>
            </a:r>
            <a:r>
              <a:rPr lang="en-US" sz="2200" dirty="0" err="1">
                <a:cs typeface="Calibri"/>
              </a:rPr>
              <a:t>apu</a:t>
            </a:r>
            <a:r>
              <a:rPr lang="en-US" sz="2200" dirty="0">
                <a:cs typeface="Calibri"/>
              </a:rPr>
              <a:t> </a:t>
            </a:r>
            <a:r>
              <a:rPr lang="en-US" sz="2200" dirty="0" err="1">
                <a:cs typeface="Calibri"/>
              </a:rPr>
              <a:t>cuna</a:t>
            </a:r>
            <a:r>
              <a:rPr lang="en-US" sz="2200" dirty="0">
                <a:cs typeface="Calibri"/>
              </a:rPr>
              <a:t>: </a:t>
            </a:r>
            <a:r>
              <a:rPr lang="en-US" sz="2200" dirty="0" err="1">
                <a:cs typeface="Calibri"/>
              </a:rPr>
              <a:t>guverneri</a:t>
            </a:r>
            <a:r>
              <a:rPr lang="en-US" sz="2200" dirty="0">
                <a:cs typeface="Calibri"/>
              </a:rPr>
              <a:t> </a:t>
            </a:r>
            <a:r>
              <a:rPr lang="en-US" sz="2200" dirty="0" err="1">
                <a:cs typeface="Calibri"/>
              </a:rPr>
              <a:t>četiriju</a:t>
            </a:r>
            <a:r>
              <a:rPr lang="en-US" sz="2200" dirty="0">
                <a:cs typeface="Calibri"/>
              </a:rPr>
              <a:t> </a:t>
            </a:r>
            <a:r>
              <a:rPr lang="en-US" sz="2200" dirty="0" err="1">
                <a:cs typeface="Calibri"/>
              </a:rPr>
              <a:t>strana</a:t>
            </a:r>
            <a:r>
              <a:rPr lang="en-US" sz="2200" dirty="0">
                <a:cs typeface="Calibri"/>
              </a:rPr>
              <a:t> </a:t>
            </a:r>
            <a:r>
              <a:rPr lang="en-US" sz="2200" dirty="0" err="1">
                <a:cs typeface="Calibri"/>
              </a:rPr>
              <a:t>Carstva</a:t>
            </a:r>
            <a:endParaRPr lang="en-US" sz="2200">
              <a:cs typeface="Calibri"/>
            </a:endParaRPr>
          </a:p>
          <a:p>
            <a:pPr marL="0" indent="0">
              <a:buNone/>
            </a:pPr>
            <a:r>
              <a:rPr lang="en-US" sz="2200" dirty="0">
                <a:cs typeface="Calibri"/>
              </a:rPr>
              <a:t>- Inka (</a:t>
            </a:r>
            <a:r>
              <a:rPr lang="en-US" sz="2200" i="1" dirty="0">
                <a:cs typeface="Calibri"/>
              </a:rPr>
              <a:t>Sapa Inca</a:t>
            </a:r>
            <a:r>
              <a:rPr lang="en-US" sz="2200" dirty="0">
                <a:cs typeface="Calibri"/>
              </a:rPr>
              <a:t>, </a:t>
            </a:r>
            <a:r>
              <a:rPr lang="en-US" sz="2200" dirty="0" err="1">
                <a:cs typeface="Calibri"/>
              </a:rPr>
              <a:t>jedini</a:t>
            </a:r>
            <a:r>
              <a:rPr lang="en-US" sz="2200" dirty="0">
                <a:cs typeface="Calibri"/>
              </a:rPr>
              <a:t> Inka)</a:t>
            </a:r>
          </a:p>
          <a:p>
            <a:pPr marL="0" indent="0">
              <a:buNone/>
            </a:pPr>
            <a:endParaRPr lang="en-US" sz="2200" dirty="0">
              <a:cs typeface="Calibri"/>
            </a:endParaRPr>
          </a:p>
          <a:p>
            <a:pPr marL="0" indent="0">
              <a:buNone/>
            </a:pPr>
            <a:endParaRPr lang="en-US" sz="2200" dirty="0">
              <a:cs typeface="Calibri"/>
            </a:endParaRPr>
          </a:p>
          <a:p>
            <a:pPr marL="0" indent="0">
              <a:buNone/>
            </a:pPr>
            <a:endParaRPr lang="en-US" sz="2200" dirty="0">
              <a:cs typeface="Calibri"/>
            </a:endParaRPr>
          </a:p>
        </p:txBody>
      </p:sp>
    </p:spTree>
    <p:extLst>
      <p:ext uri="{BB962C8B-B14F-4D97-AF65-F5344CB8AC3E}">
        <p14:creationId xmlns:p14="http://schemas.microsoft.com/office/powerpoint/2010/main" val="369163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8A08-15FB-4019-A5FF-5624A358616D}"/>
              </a:ext>
            </a:extLst>
          </p:cNvPr>
          <p:cNvSpPr>
            <a:spLocks noGrp="1"/>
          </p:cNvSpPr>
          <p:nvPr>
            <p:ph type="title"/>
          </p:nvPr>
        </p:nvSpPr>
        <p:spPr>
          <a:xfrm>
            <a:off x="838200" y="486165"/>
            <a:ext cx="10515600" cy="504062"/>
          </a:xfrm>
        </p:spPr>
        <p:txBody>
          <a:bodyPr>
            <a:normAutofit fontScale="90000"/>
          </a:bodyPr>
          <a:lstStyle/>
          <a:p>
            <a:r>
              <a:rPr lang="en-US" sz="2400" dirty="0" err="1">
                <a:cs typeface="Calibri Light"/>
              </a:rPr>
              <a:t>Zakonodavstvo</a:t>
            </a:r>
            <a:br>
              <a:rPr lang="en-US" sz="2400" dirty="0">
                <a:cs typeface="Calibri Light"/>
              </a:rPr>
            </a:br>
            <a:endParaRPr lang="en-US" dirty="0"/>
          </a:p>
        </p:txBody>
      </p:sp>
      <p:sp>
        <p:nvSpPr>
          <p:cNvPr id="3" name="Content Placeholder 2">
            <a:extLst>
              <a:ext uri="{FF2B5EF4-FFF2-40B4-BE49-F238E27FC236}">
                <a16:creationId xmlns:a16="http://schemas.microsoft.com/office/drawing/2014/main" id="{44061EE9-FA02-484C-8784-2E6D33DE2BA2}"/>
              </a:ext>
            </a:extLst>
          </p:cNvPr>
          <p:cNvSpPr>
            <a:spLocks noGrp="1"/>
          </p:cNvSpPr>
          <p:nvPr>
            <p:ph idx="1"/>
          </p:nvPr>
        </p:nvSpPr>
        <p:spPr>
          <a:xfrm>
            <a:off x="622540" y="1135512"/>
            <a:ext cx="10731260" cy="5041451"/>
          </a:xfrm>
        </p:spPr>
        <p:txBody>
          <a:bodyPr vert="horz" lIns="91440" tIns="45720" rIns="91440" bIns="45720" rtlCol="0" anchor="t">
            <a:noAutofit/>
          </a:bodyPr>
          <a:lstStyle/>
          <a:p>
            <a:pPr marL="0" indent="0">
              <a:buNone/>
            </a:pPr>
            <a:r>
              <a:rPr lang="en-US" sz="2000" dirty="0">
                <a:cs typeface="Calibri"/>
              </a:rPr>
              <a:t>Kraljevi Inka su se kad god je trebalo ustanoviti zakone ili žrtvovanja uvijek oslanjali na prvog Inku Manca Capaca. Govorili su kako ih je on sve propisao; jedne je ostavio gotove I u upotrebi, a druge je predvidio da ih njegovi nasljednici usavrše u svoje vrijeme. Inke nisu nikada primjenjivali imovinske kazne jer su smatrali da kažnjavanje oduzimanjem dobara, a poklanjanje života prekršiocu neće uništiti zlo u državi, nego će to omogućiti zločincu da sa još više slobode čini još veće zlo. Kazna za svakog tko je prekršio zakon bila je smrt. Strogi kazneni propisi nisu bili jedini razlog poslušnosti. Slijepo su obožavali sve što potiče od vrhovnog boga, boga Sunca, a kako su kraljevi Inke bili njegovi direktni potomci, </a:t>
            </a:r>
            <a:r>
              <a:rPr lang="hr-HR" sz="2000" dirty="0">
                <a:cs typeface="Calibri"/>
              </a:rPr>
              <a:t>s</a:t>
            </a:r>
            <a:r>
              <a:rPr lang="en-US" sz="2000" dirty="0">
                <a:cs typeface="Calibri"/>
              </a:rPr>
              <a:t>matrali su božanskom svaku njegovu naredbu.</a:t>
            </a:r>
            <a:endParaRPr lang="hr-HR" sz="2000" dirty="0">
              <a:cs typeface="Calibri"/>
            </a:endParaRPr>
          </a:p>
          <a:p>
            <a:pPr marL="0" indent="0">
              <a:buNone/>
            </a:pPr>
            <a:endParaRPr lang="hr-HR" sz="2000" dirty="0">
              <a:cs typeface="Calibri"/>
            </a:endParaRPr>
          </a:p>
          <a:p>
            <a:pPr marL="0" indent="0">
              <a:buNone/>
            </a:pPr>
            <a:r>
              <a:rPr lang="hr-HR" sz="2000" dirty="0"/>
              <a:t>Osnovne vrijednosti društva Inka bile su:</a:t>
            </a:r>
            <a:endParaRPr lang="hr-HR" sz="2000" dirty="0">
              <a:cs typeface="Calibri"/>
            </a:endParaRPr>
          </a:p>
          <a:p>
            <a:r>
              <a:rPr lang="hr-HR" sz="2000" dirty="0"/>
              <a:t>Ama </a:t>
            </a:r>
            <a:r>
              <a:rPr lang="hr-HR" sz="2000" dirty="0" err="1"/>
              <a:t>sua</a:t>
            </a:r>
            <a:r>
              <a:rPr lang="hr-HR" sz="2000" dirty="0"/>
              <a:t> – ne budi lopov                     </a:t>
            </a:r>
            <a:endParaRPr lang="hr-HR" sz="2000" dirty="0">
              <a:cs typeface="Calibri"/>
            </a:endParaRPr>
          </a:p>
          <a:p>
            <a:r>
              <a:rPr lang="hr-HR" sz="2000" dirty="0"/>
              <a:t>Ama </a:t>
            </a:r>
            <a:r>
              <a:rPr lang="hr-HR" sz="2000" dirty="0" err="1"/>
              <a:t>llulla</a:t>
            </a:r>
            <a:r>
              <a:rPr lang="hr-HR" sz="2000" dirty="0"/>
              <a:t> – ne laži</a:t>
            </a:r>
            <a:endParaRPr lang="hr-HR" sz="2000" dirty="0">
              <a:cs typeface="Calibri"/>
            </a:endParaRPr>
          </a:p>
          <a:p>
            <a:r>
              <a:rPr lang="hr-HR" sz="2000" dirty="0"/>
              <a:t>Ama </a:t>
            </a:r>
            <a:r>
              <a:rPr lang="hr-HR" sz="2000" dirty="0" err="1"/>
              <a:t>quella</a:t>
            </a:r>
            <a:r>
              <a:rPr lang="hr-HR" sz="2000" dirty="0"/>
              <a:t>– ne budi lijen</a:t>
            </a:r>
            <a:endParaRPr lang="hr-HR" sz="2000" dirty="0">
              <a:cs typeface="Calibri"/>
            </a:endParaRPr>
          </a:p>
          <a:p>
            <a:pPr marL="0" indent="0">
              <a:buNone/>
            </a:pPr>
            <a:endParaRPr lang="en-US" sz="1800" dirty="0">
              <a:cs typeface="Calibri"/>
            </a:endParaRPr>
          </a:p>
        </p:txBody>
      </p:sp>
      <p:pic>
        <p:nvPicPr>
          <p:cNvPr id="4" name="Picture 4" descr="A person holding his hands up&#10;&#10;Description generated with high confidence">
            <a:extLst>
              <a:ext uri="{FF2B5EF4-FFF2-40B4-BE49-F238E27FC236}">
                <a16:creationId xmlns:a16="http://schemas.microsoft.com/office/drawing/2014/main" id="{E7E67FF7-75CA-405C-BDD5-EBF9E5225BD5}"/>
              </a:ext>
            </a:extLst>
          </p:cNvPr>
          <p:cNvPicPr>
            <a:picLocks noChangeAspect="1"/>
          </p:cNvPicPr>
          <p:nvPr/>
        </p:nvPicPr>
        <p:blipFill>
          <a:blip r:embed="rId2"/>
          <a:stretch>
            <a:fillRect/>
          </a:stretch>
        </p:blipFill>
        <p:spPr>
          <a:xfrm>
            <a:off x="5888966" y="4088030"/>
            <a:ext cx="3720860" cy="1816203"/>
          </a:xfrm>
          <a:prstGeom prst="rect">
            <a:avLst/>
          </a:prstGeom>
        </p:spPr>
      </p:pic>
    </p:spTree>
    <p:extLst>
      <p:ext uri="{BB962C8B-B14F-4D97-AF65-F5344CB8AC3E}">
        <p14:creationId xmlns:p14="http://schemas.microsoft.com/office/powerpoint/2010/main" val="4272778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2889</Words>
  <Application>Microsoft Office PowerPoint</Application>
  <PresentationFormat>Široki zaslon</PresentationFormat>
  <Paragraphs>94</Paragraphs>
  <Slides>26</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26</vt:i4>
      </vt:variant>
    </vt:vector>
  </HeadingPairs>
  <TitlesOfParts>
    <vt:vector size="30" baseType="lpstr">
      <vt:lpstr>Arial</vt:lpstr>
      <vt:lpstr>Calibri</vt:lpstr>
      <vt:lpstr>Calibri Light</vt:lpstr>
      <vt:lpstr>office theme</vt:lpstr>
      <vt:lpstr>CARSTVO INKA</vt:lpstr>
      <vt:lpstr>U mojem carstvu ne leti ni jedna ptica i ne pomiče se ni jedan list ako ja to ne želim Atahualpa, XIII. kralj Inka, Francizcu Pizarrou</vt:lpstr>
      <vt:lpstr>  Najnaprednija civilizacija južnoameričkog kontinenta, Inke, razvila se na području Anda početkom 13. st. šireći se kroz tri prostrane regije: Ande, šumski I kišni pojas te žarku pustinju na obali. Njihov se moćni imperij protezao od sadašnjeg terotirija Kolumbije, do sjevernih dijelova Čilea i uljučivao je danas postojeće države: Ekvador, Peru, Čile, Boliviju i sjevernu Argentinu</vt:lpstr>
      <vt:lpstr>      Postoje mnoge legende o postanku Inka. Jedna od njih govori kako se Sunce sažalilo nad  ljudima koji su živjeli "kao zvijeri" te na jedan otok u jezeru Titicaca pošalje svoje dvoje djece,Manco Capaca I Mamu Ocllo, brata i sestru,da bi ih odgajali svojim umom, djelima i vladanjem. Noseći sa sobom zlatni štap, brat i sestra su putovali preko Altiplana, andske  visoravni. Na mjestu gdje će se štap zabosti u zemlju, Manco Capac i Mama Ocllo trebali su osnovati grad. Poslije dugog lutanja, došli su do brežuljka Huanacauri. Ovdje se zlatni štap jednim udarcem zario u zemlju što je bio znak da su stigli na mjesto gdje će osnovati sveti grad Sunca. </vt:lpstr>
      <vt:lpstr>        Na vrhu društvene ljestvice Imperija Inka bio je vrhovni vladar, Sapa Inca ("Jedini Inka"). Podanici su ga se plašili, ali su ga i obožavali jer je on bio sin Sunca. I najveći su dostojanstvenici pred njim drhtali, a da bi mu pokazali svoju poniznost pristupali su mu s tovarom kukuruza na leđima. Duž puta kojim je Inka prolazio u obilasku svog carstva ljudi su klečali spuštenih pogleda; nikome nije bilo dozvoljeno direktno pogledati svog gospodara.  Inka je bio odjeven u najfinije tkanine I okrunjen kraljevskm simbolom – vunenom pletenicom (llauta) pet puta obavijenom oko glave. S nje su visile vunene rese, protkane zlatom pokrivajući dio Inkinog čela. Ušne su mu resice bile ukrašene zlatnim kolutovima.  Općenito, tri su obilježja plemenitaške klase u društvu Inka: llauta (pletenica), šišanje (na dužinu jednog prsta uz jedan duži pramen) i probušene uši.</vt:lpstr>
      <vt:lpstr>     Ostali pripadnici kaste Inka bili su podijeljeni u dvije kategorije: 1) Inke po krvi I porijeklu, koji su sebe smatrali direktnim potomcima legendarnog prvog Inke Manco Capaca I drugih kraljeva. Oni su obavljali najviše dužnosti u državi. Iz njihovih redova su se regrutirali vladari, viši vojni zapovjednici, namjesnici oblasti, mudraci (amaute) I vjerski poglavari 2) Inke po privilegiji tj. oni koji su kao nagradu za svoju odanost dobivali pravo na specijalno bušenje ušne resice u koje su stavljani zlatni ukrasi te pravo da sebe zovu Inkama. Pripadnici ove kategorije zauzimali su položaj kontrolora nad starješinama (curacama) te neke više administrativne, vojne i svećeničke položaje.</vt:lpstr>
      <vt:lpstr>PowerPoint prezentacija</vt:lpstr>
      <vt:lpstr>Temelj upravnog sistema Imperija bio je ayllu, zajednica od 10 do 50 ljudi. Svakom je ayllu-u pripadao određeni komad zemlje, od kojeg su bračni parovi dobivali dio potreban za uzdržavanje obitelji. Povećanjem porodice povećavala se i količina zemlje koju je član ayllua obrađivao.</vt:lpstr>
      <vt:lpstr>Zakonodavstvo </vt:lpstr>
      <vt:lpstr>Gospodarstvo</vt:lpstr>
      <vt:lpstr>PowerPoint prezentacija</vt:lpstr>
      <vt:lpstr>PowerPoint prezentacija</vt:lpstr>
      <vt:lpstr>Graditeljstvo</vt:lpstr>
      <vt:lpstr>Sacsayhuaman </vt:lpstr>
      <vt:lpstr>Machu Picchu</vt:lpstr>
      <vt:lpstr>PowerPoint prezentacija</vt:lpstr>
      <vt:lpstr>Sustav komunikacija</vt:lpstr>
      <vt:lpstr>Religija</vt:lpstr>
      <vt:lpstr>PowerPoint prezentacija</vt:lpstr>
      <vt:lpstr>PowerPoint prezentacija</vt:lpstr>
      <vt:lpstr>Nustas – Djevice Sunca</vt:lpstr>
      <vt:lpstr>Školstvo</vt:lpstr>
      <vt:lpstr>Quipu </vt:lpstr>
      <vt:lpstr>PowerPoint prezentacija</vt:lpstr>
      <vt:lpstr>Zaključak:</vt:lpstr>
      <vt:lpstr>I za 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Karla Soraya Lerzundi-Vagner</cp:lastModifiedBy>
  <cp:revision>875</cp:revision>
  <dcterms:created xsi:type="dcterms:W3CDTF">2020-05-02T20:30:38Z</dcterms:created>
  <dcterms:modified xsi:type="dcterms:W3CDTF">2020-06-17T19:38:36Z</dcterms:modified>
</cp:coreProperties>
</file>